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83" r:id="rId37"/>
    <p:sldId id="284" r:id="rId38"/>
    <p:sldId id="285" r:id="rId39"/>
    <p:sldId id="286" r:id="rId40"/>
    <p:sldId id="287" r:id="rId41"/>
    <p:sldId id="288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8ED0"/>
    <a:srgbClr val="0594FF"/>
    <a:srgbClr val="8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38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4AD08-E356-42E6-9C51-BAB6F644CBC6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557FF-F509-4B45-9EF6-6CD442F33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6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ED57-38DB-40BA-8106-974701E0D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93A5-6A7F-4D37-BA70-62FBD47F0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1930-2D8E-4C1E-91C6-A2735BF8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A786-FAEB-4C7C-97B7-1156E95A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C18C7-292D-4789-A786-54D2BDA6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4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749D3-8798-4441-9C78-D6D5F052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C4E9A-9F52-4BD6-AC41-E1DC0C6D4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6B1A-F141-435D-BD82-BAEC40BC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AB85B-462E-4FFC-AA8A-577D8D4B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D1E22-D2BD-47C6-990D-F5EC5BCA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4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FE0B2B-3EF5-486C-94F5-296FE6E35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17075-A605-43DA-A8C3-5CFA1D30E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7FFB2-DFAC-4F47-A202-B506F020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6E0E7-5615-4257-8BB7-B1D4731B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DCC50-DAFD-4D7D-A40E-3D72215F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0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5B6A-2076-4F9B-B8BD-17EA1401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829D-86CF-4F2A-96CE-14DC0FDA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5383-87D7-4BB5-80CB-9B06E1A3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A6328-4BAF-4FFC-9B82-F7917A64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C363-D2D1-4AF8-953D-C9732BE3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0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FEFD-8EA0-4F2B-B20A-B2078A5A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B0F8C-CE4F-4ECF-8574-E9FB9F4E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CB54-034F-40FA-BF4C-58717076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00A1F-59DC-4D48-A90A-2CDFA4EA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0CED5-D57B-4D93-A521-B52FA0C7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7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D8D6-E0D8-4165-9456-E85D525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28EDB-72C6-47C6-B88C-246E36DB7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189B7-77C1-4C54-8254-17A09041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78FF9-792E-4DBA-B452-BD7FCF0F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DA78B-44FF-469D-9A8F-56084E64E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A38F8-4454-4454-81BD-68A5F1DE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2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553A-2DFB-40D9-A3AB-B6F1E982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074B6-A2D5-427F-87CE-EE5472B48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175C5-1FC0-4CB2-8329-CC67221E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3901C-0D74-45BE-BFEE-85CC28AF3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693A7-914F-45DD-9F07-1AB8C2279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5F284-BDBF-47DF-A693-49537CFA1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3E353-AA26-459D-B8E0-FC08AA42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0E6FFD-FE71-47D1-B8AA-C98EC32D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4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FAFF-A0CC-4B7B-A49D-A9419A44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230BA6-41B0-4279-806E-594B4779F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86FBA-1A6E-4392-B95D-24D630E5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90B84-3E98-4756-8D69-957C2BDA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5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E7872-991C-490A-B03A-2FF1945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69A24-885D-4CE7-AD22-894C33C3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75DA-73E9-46B0-BC7E-F8A61EB6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8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44EE-A9D7-4E82-B975-74771095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99BA7-85FE-4ACF-8CFD-CAE44F9F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A938-BF8A-48B7-ADE7-F1009A432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1D143-060D-4C30-A17E-EE4EEFBF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7EA5C-E28F-43F3-8DB1-A3C11D95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DEFD3-FF58-418A-AFED-37D19F8D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11C0-50A9-4354-9C6F-569FBDFE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499F2-5CA3-46F7-A64A-CD1204FDD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C8519-9249-457A-9BB3-4A5038055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A701C-D997-4C7C-8F30-1A983D05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2D55D-3847-4B3A-932D-5CAAB812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0F5BF-A90D-496D-BCEE-23B7039B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A8ED3E-88DE-46B5-966A-4CAB028F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49552-DF87-4C08-B6F4-C351EEA4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179FF-6BBE-4DBC-90F0-C21C0F692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87B43-9152-463B-8E0D-F0F642EAFE5D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188BB-6EFA-4786-A2CD-046557F3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E81C-B4D4-4A58-9185-DC62EB3C3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F4CD7-2A15-4AEC-A76A-858D28E75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0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6.jpeg"/><Relationship Id="rId7" Type="http://schemas.openxmlformats.org/officeDocument/2006/relationships/image" Target="../media/image29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NUL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m_VDE-BSgc?feature=oembed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g"/><Relationship Id="rId7" Type="http://schemas.openxmlformats.org/officeDocument/2006/relationships/image" Target="../media/image5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E520z_ugcU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youtube.com/watch?v=Bcqp6t4ybx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hyperlink" Target="https://www.youtube.com/watch?v=qogWcsW1eM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C2E0499-3527-4962-AF35-CF6E53B347D9}"/>
              </a:ext>
            </a:extLst>
          </p:cNvPr>
          <p:cNvSpPr/>
          <p:nvPr/>
        </p:nvSpPr>
        <p:spPr>
          <a:xfrm rot="10800000" flipV="1">
            <a:off x="7308915" y="1918355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2AAF-14BF-4EAC-9641-2227C2F6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160" y="611050"/>
            <a:ext cx="8969918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sz="9600" b="1" dirty="0" err="1">
                <a:latin typeface="Agency FB" panose="020B0503020202020204" pitchFamily="34" charset="0"/>
              </a:rPr>
              <a:t>Bangunan</a:t>
            </a:r>
            <a:r>
              <a:rPr lang="en-US" sz="9600" b="1" dirty="0">
                <a:latin typeface="Agency FB" panose="020B0503020202020204" pitchFamily="34" charset="0"/>
              </a:rPr>
              <a:t> Lepas Pantai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ACACF-6807-4F27-A8B1-FBCEF37D9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8263" y="4588832"/>
            <a:ext cx="7010401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Dr.Eng</a:t>
            </a:r>
            <a:r>
              <a:rPr lang="en-US" dirty="0">
                <a:latin typeface="Bahnschrift Condensed" panose="020B0502040204020203" pitchFamily="34" charset="0"/>
              </a:rPr>
              <a:t>. Gerry Liston Putra, S.T., M.T.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Departemen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Mesin</a:t>
            </a:r>
            <a:endParaRPr lang="en-US" dirty="0">
              <a:latin typeface="Bahnschrift Condensed" panose="020B0502040204020203" pitchFamily="34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Fakultas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Universitas</a:t>
            </a:r>
            <a:r>
              <a:rPr lang="en-US" dirty="0">
                <a:latin typeface="Bahnschrift Condensed" panose="020B0502040204020203" pitchFamily="34" charset="0"/>
              </a:rPr>
              <a:t> Indonesia</a:t>
            </a: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B46A2F4-5385-477C-9D79-017AA26D6941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75807C6-F72C-410A-8B0E-460AAC83F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0" b="7977"/>
          <a:stretch/>
        </p:blipFill>
        <p:spPr>
          <a:xfrm>
            <a:off x="-160259" y="58680"/>
            <a:ext cx="2157672" cy="2939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2E9749-8223-453D-8592-E4B002220690}"/>
              </a:ext>
            </a:extLst>
          </p:cNvPr>
          <p:cNvSpPr/>
          <p:nvPr/>
        </p:nvSpPr>
        <p:spPr>
          <a:xfrm>
            <a:off x="8628491" y="2998650"/>
            <a:ext cx="3116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Lecture #1</a:t>
            </a:r>
            <a:r>
              <a:rPr lang="en-US" sz="2800" dirty="0">
                <a:latin typeface="Bahnschrift Condensed" panose="020B0502040204020203" pitchFamily="34" charset="0"/>
              </a:rPr>
              <a:t>: Wave &amp; Tides</a:t>
            </a:r>
          </a:p>
        </p:txBody>
      </p:sp>
    </p:spTree>
    <p:extLst>
      <p:ext uri="{BB962C8B-B14F-4D97-AF65-F5344CB8AC3E}">
        <p14:creationId xmlns:p14="http://schemas.microsoft.com/office/powerpoint/2010/main" val="152099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Description of Wave Types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146628" y="1814505"/>
            <a:ext cx="10831188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Bold Condensed" panose="020B0502040204020203" pitchFamily="34" charset="0"/>
              </a:rPr>
              <a:t>Capillary waves</a:t>
            </a:r>
            <a:r>
              <a:rPr lang="en-US" sz="2000" dirty="0">
                <a:latin typeface="Bahnschrift SemiBold Condensed" panose="020B0502040204020203" pitchFamily="34" charset="0"/>
              </a:rPr>
              <a:t>: </a:t>
            </a:r>
            <a:r>
              <a:rPr lang="en-US" sz="2000" dirty="0">
                <a:latin typeface="Bahnschrift SemiLight Condensed" panose="020B0502040204020203" pitchFamily="34" charset="0"/>
              </a:rPr>
              <a:t>(Panjang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000" dirty="0">
                <a:latin typeface="Bahnschrift SemiLight Condensed" panose="020B0502040204020203" pitchFamily="34" charset="0"/>
              </a:rPr>
              <a:t> &lt; 1 cm) </a:t>
            </a:r>
            <a:r>
              <a:rPr lang="en-US" sz="2000" dirty="0" err="1">
                <a:latin typeface="Bahnschrift SemiLight Condensed" panose="020B0502040204020203" pitchFamily="34" charset="0"/>
              </a:rPr>
              <a:t>terjadi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akibat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adanya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tegang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permukaan</a:t>
            </a:r>
            <a:endParaRPr lang="en-US" sz="2000" dirty="0">
              <a:latin typeface="Bahnschrift SemiLight Condensed" panose="020B0502040204020203" pitchFamily="34" charset="0"/>
            </a:endParaRPr>
          </a:p>
          <a:p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b="1" dirty="0">
                <a:latin typeface="Bahnschrift SemiBold Condensed" panose="020B0502040204020203" pitchFamily="34" charset="0"/>
              </a:rPr>
              <a:t>Surface Gravity waves</a:t>
            </a:r>
            <a:r>
              <a:rPr lang="en-US" sz="2000" dirty="0">
                <a:latin typeface="Bahnschrift SemiBold Condensed" panose="020B0502040204020203" pitchFamily="34" charset="0"/>
              </a:rPr>
              <a:t>: </a:t>
            </a:r>
            <a:r>
              <a:rPr lang="en-US" sz="2000" dirty="0" err="1">
                <a:latin typeface="Bahnschrift SemiLight Condensed" panose="020B0502040204020203" pitchFamily="34" charset="0"/>
              </a:rPr>
              <a:t>Terjadi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diantara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permukaan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laut</a:t>
            </a:r>
            <a:r>
              <a:rPr lang="en-US" sz="2000" dirty="0">
                <a:latin typeface="Bahnschrift SemiLight Condensed" panose="020B0502040204020203" pitchFamily="34" charset="0"/>
              </a:rPr>
              <a:t> dan </a:t>
            </a:r>
            <a:r>
              <a:rPr lang="en-US" sz="2000" dirty="0" err="1">
                <a:latin typeface="Bahnschrift SemiLight Condensed" panose="020B0502040204020203" pitchFamily="34" charset="0"/>
              </a:rPr>
              <a:t>udara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akibat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gravitasi</a:t>
            </a:r>
            <a:endParaRPr lang="en-US" sz="2000" dirty="0">
              <a:latin typeface="Bahnschrift SemiLight Condensed" panose="020B0502040204020203" pitchFamily="34" charset="0"/>
            </a:endParaRPr>
          </a:p>
          <a:p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b="1" dirty="0" err="1">
                <a:latin typeface="Bahnschrift SemiBold Condensed" panose="020B0502040204020203" pitchFamily="34" charset="0"/>
              </a:rPr>
              <a:t>Infragravity</a:t>
            </a:r>
            <a:r>
              <a:rPr lang="en-US" sz="2000" b="1" dirty="0">
                <a:latin typeface="Bahnschrift SemiBold Condensed" panose="020B0502040204020203" pitchFamily="34" charset="0"/>
              </a:rPr>
              <a:t> waves</a:t>
            </a:r>
            <a:r>
              <a:rPr lang="en-US" sz="2000" dirty="0">
                <a:latin typeface="Bahnschrift SemiBold Condensed" panose="020B0502040204020203" pitchFamily="34" charset="0"/>
              </a:rPr>
              <a:t>: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gravitasi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permukaan</a:t>
            </a:r>
            <a:r>
              <a:rPr lang="en-US" sz="2000" dirty="0">
                <a:latin typeface="Bahnschrift SemiLight Condensed" panose="020B0502040204020203" pitchFamily="34" charset="0"/>
              </a:rPr>
              <a:t> (</a:t>
            </a:r>
            <a:r>
              <a:rPr lang="en-US" sz="2000" dirty="0" err="1">
                <a:latin typeface="Bahnschrift SemiLight Condensed" panose="020B0502040204020203" pitchFamily="34" charset="0"/>
              </a:rPr>
              <a:t>frekuensi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lebih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rendah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dari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angin</a:t>
            </a:r>
            <a:r>
              <a:rPr lang="en-US" sz="2000" dirty="0">
                <a:latin typeface="Bahnschrift SemiLight Condensed" panose="020B0502040204020203" pitchFamily="34" charset="0"/>
              </a:rPr>
              <a:t>)</a:t>
            </a:r>
          </a:p>
          <a:p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b="1" dirty="0">
                <a:latin typeface="Bahnschrift SemiBold Condensed" panose="020B0502040204020203" pitchFamily="34" charset="0"/>
              </a:rPr>
              <a:t>Coriolis waves</a:t>
            </a:r>
            <a:r>
              <a:rPr lang="en-US" sz="2000" dirty="0">
                <a:latin typeface="Bahnschrift SemiBold Condensed" panose="020B0502040204020203" pitchFamily="34" charset="0"/>
              </a:rPr>
              <a:t>: </a:t>
            </a:r>
            <a:r>
              <a:rPr lang="en-US" sz="2000" dirty="0">
                <a:latin typeface="Bahnschrift SemiLight Condensed" panose="020B0502040204020203" pitchFamily="34" charset="0"/>
              </a:rPr>
              <a:t>Gaya </a:t>
            </a:r>
            <a:r>
              <a:rPr lang="en-US" sz="2000" dirty="0" err="1">
                <a:latin typeface="Bahnschrift SemiLight Condensed" panose="020B0502040204020203" pitchFamily="34" charset="0"/>
              </a:rPr>
              <a:t>inersia</a:t>
            </a:r>
            <a:r>
              <a:rPr lang="en-US" sz="2000" dirty="0">
                <a:latin typeface="Bahnschrift SemiLight Condensed" panose="020B0502040204020203" pitchFamily="34" charset="0"/>
              </a:rPr>
              <a:t> yang </a:t>
            </a:r>
            <a:r>
              <a:rPr lang="en-US" sz="2000" dirty="0" err="1">
                <a:latin typeface="Bahnschrift SemiLight Condensed" panose="020B0502040204020203" pitchFamily="34" charset="0"/>
              </a:rPr>
              <a:t>bekerja</a:t>
            </a:r>
            <a:r>
              <a:rPr lang="en-US" sz="2000" dirty="0">
                <a:latin typeface="Bahnschrift SemiLight Condensed" panose="020B0502040204020203" pitchFamily="34" charset="0"/>
              </a:rPr>
              <a:t> pada </a:t>
            </a:r>
            <a:r>
              <a:rPr lang="en-US" sz="2000" dirty="0" err="1">
                <a:latin typeface="Bahnschrift SemiLight Condensed" panose="020B0502040204020203" pitchFamily="34" charset="0"/>
              </a:rPr>
              <a:t>benda</a:t>
            </a:r>
            <a:r>
              <a:rPr lang="en-US" sz="2000" dirty="0">
                <a:latin typeface="Bahnschrift SemiLight Condensed" panose="020B0502040204020203" pitchFamily="34" charset="0"/>
              </a:rPr>
              <a:t> yang </a:t>
            </a:r>
            <a:r>
              <a:rPr lang="en-US" sz="2000" dirty="0" err="1">
                <a:latin typeface="Bahnschrift SemiLight Condensed" panose="020B0502040204020203" pitchFamily="34" charset="0"/>
              </a:rPr>
              <a:t>bergerak</a:t>
            </a:r>
            <a:r>
              <a:rPr lang="en-US" sz="2000" dirty="0">
                <a:latin typeface="Bahnschrift SemiLight Condensed" panose="020B0502040204020203" pitchFamily="34" charset="0"/>
              </a:rPr>
              <a:t> relative </a:t>
            </a:r>
            <a:r>
              <a:rPr lang="en-US" sz="2000" dirty="0" err="1">
                <a:latin typeface="Bahnschrift SemiLight Condensed" panose="020B0502040204020203" pitchFamily="34" charset="0"/>
              </a:rPr>
              <a:t>terhadap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kerangka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acuan</a:t>
            </a:r>
            <a:r>
              <a:rPr lang="en-US" sz="2000" dirty="0">
                <a:latin typeface="Bahnschrift SemiLight Condensed" panose="020B0502040204020203" pitchFamily="34" charset="0"/>
              </a:rPr>
              <a:t> yang </a:t>
            </a:r>
            <a:r>
              <a:rPr lang="en-US" sz="2000" dirty="0" err="1">
                <a:latin typeface="Bahnschrift SemiLight Condensed" panose="020B0502040204020203" pitchFamily="34" charset="0"/>
              </a:rPr>
              <a:t>berputar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B6F1C-102D-4D79-BE08-09D413073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23" y="4216431"/>
            <a:ext cx="3095486" cy="23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Wind Wave Generation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146628" y="2006075"/>
            <a:ext cx="10831188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yang paling IMPORTANT dan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nyata</a:t>
            </a:r>
            <a:r>
              <a:rPr lang="en-US" sz="2000" b="1" dirty="0">
                <a:latin typeface="Bahnschrift SemiBold Condensed" panose="020B0502040204020203" pitchFamily="34" charset="0"/>
              </a:rPr>
              <a:t> yang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menyebabkan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dilaut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adalah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.</a:t>
            </a:r>
          </a:p>
          <a:p>
            <a:endParaRPr lang="en-US" sz="2000" b="1" dirty="0">
              <a:latin typeface="Bahnschrift SemiBold Condensed" panose="020B0502040204020203" pitchFamily="34" charset="0"/>
            </a:endParaRPr>
          </a:p>
          <a:p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dihasilkan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akibat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aksi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dipermukaan</a:t>
            </a:r>
            <a:r>
              <a:rPr lang="en-US" sz="2000" b="1" dirty="0">
                <a:latin typeface="Bahnschrift SemiBold Condensed" panose="020B0502040204020203" pitchFamily="34" charset="0"/>
              </a:rPr>
              <a:t> air.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8D2B2-A8F6-43A6-BEB8-72E1ABEB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36" y="3260257"/>
            <a:ext cx="6176061" cy="33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4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Wind Wave Generation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104661" y="3748066"/>
            <a:ext cx="3740716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Bold Condensed" panose="020B0502040204020203" pitchFamily="34" charset="0"/>
              </a:rPr>
              <a:t>Ketika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kecepatan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(W) dan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atau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periode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(t)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meningkat</a:t>
            </a:r>
            <a:r>
              <a:rPr lang="en-US" sz="2000" b="1" dirty="0">
                <a:latin typeface="Bahnschrift SemiBold Condensed" panose="020B0502040204020203" pitchFamily="34" charset="0"/>
              </a:rPr>
              <a:t>,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ketinggian</a:t>
            </a:r>
            <a:r>
              <a:rPr lang="en-US" sz="2000" b="1" dirty="0">
                <a:latin typeface="Bahnschrift SemiBold Condensed" panose="020B0502040204020203" pitchFamily="34" charset="0"/>
              </a:rPr>
              <a:t> rata-rata dan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periode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yang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dihasilkan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juga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akan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meningkat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A39F-E7EC-45F5-BA05-E21127E7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34" y="2329019"/>
            <a:ext cx="6575219" cy="41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Wind Wave Generation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252942" y="3781696"/>
            <a:ext cx="3740716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berhembus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sejauh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jarak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seret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angin</a:t>
            </a:r>
            <a:r>
              <a:rPr lang="en-US" sz="2000" b="1" dirty="0">
                <a:latin typeface="Bahnschrift SemiBold Condensed" panose="020B0502040204020203" pitchFamily="34" charset="0"/>
              </a:rPr>
              <a:t> (Fetch)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dengan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Kecepatan</a:t>
            </a:r>
            <a:r>
              <a:rPr lang="en-US" sz="2000" b="1" dirty="0">
                <a:latin typeface="Bahnschrift SemiBold Condensed" panose="020B0502040204020203" pitchFamily="34" charset="0"/>
              </a:rPr>
              <a:t> yang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semakin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besar</a:t>
            </a:r>
            <a:r>
              <a:rPr lang="en-US" sz="2000" b="1" dirty="0">
                <a:latin typeface="Bahnschrift SemiBold Condensed" panose="020B0502040204020203" pitchFamily="34" charset="0"/>
              </a:rPr>
              <a:t> dan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durasi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tertentu</a:t>
            </a:r>
            <a:r>
              <a:rPr lang="en-US" sz="2000" b="1" dirty="0">
                <a:latin typeface="Bahnschrift SemiBold Condensed" panose="020B0502040204020203" pitchFamily="34" charset="0"/>
              </a:rPr>
              <a:t> yang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menyebabkan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terjadinya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Pembangkitan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penuh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tinggi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yang di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sebut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dengan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i="1" dirty="0">
                <a:latin typeface="Bahnschrift SemiBold Condensed" panose="020B0502040204020203" pitchFamily="34" charset="0"/>
              </a:rPr>
              <a:t>Fully developed sea</a:t>
            </a:r>
            <a:r>
              <a:rPr lang="en-US" sz="2000" b="1" dirty="0">
                <a:latin typeface="Bahnschrift SemiBold Condensed" panose="020B0502040204020203" pitchFamily="34" charset="0"/>
              </a:rPr>
              <a:t>. 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4A39F-E7EC-45F5-BA05-E21127E7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97" y="3429000"/>
            <a:ext cx="4968842" cy="3144837"/>
          </a:xfrm>
          <a:prstGeom prst="rect">
            <a:avLst/>
          </a:prstGeom>
        </p:spPr>
      </p:pic>
      <p:pic>
        <p:nvPicPr>
          <p:cNvPr id="1026" name="Picture 2" descr="The formation of fully developed sea waves (Url-1) | Download Scientific  Diagram">
            <a:extLst>
              <a:ext uri="{FF2B5EF4-FFF2-40B4-BE49-F238E27FC236}">
                <a16:creationId xmlns:a16="http://schemas.microsoft.com/office/drawing/2014/main" id="{33825A96-5334-484F-BBA9-9579FB767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5847"/>
            <a:ext cx="44862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0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Waves: Time Domain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405341" y="1676981"/>
            <a:ext cx="994845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Menganalisis</a:t>
            </a:r>
            <a:r>
              <a:rPr lang="en-US" sz="2000" b="1" dirty="0">
                <a:latin typeface="Bahnschrift SemiBold Condensed" panose="020B0502040204020203" pitchFamily="34" charset="0"/>
              </a:rPr>
              <a:t> data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selama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periode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waktu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tertentu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07C3B-3DCF-46A7-8A14-DC360435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70" y="2318489"/>
            <a:ext cx="5000922" cy="300194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FCAE9A-1D05-446E-B6A1-63AB197CC393}"/>
              </a:ext>
            </a:extLst>
          </p:cNvPr>
          <p:cNvGrpSpPr/>
          <p:nvPr/>
        </p:nvGrpSpPr>
        <p:grpSpPr>
          <a:xfrm>
            <a:off x="2631750" y="2644275"/>
            <a:ext cx="3747820" cy="2697273"/>
            <a:chOff x="2631750" y="2550226"/>
            <a:chExt cx="7038975" cy="57088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F376AA-800C-446A-BE6E-51AE8D91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1750" y="2550226"/>
              <a:ext cx="4714875" cy="12573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36BC1A-D980-4AA4-9792-ED5823E96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0" y="3952235"/>
              <a:ext cx="4895850" cy="16573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E5F8E5-C8E0-417B-98A3-23463FF1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1750" y="5649256"/>
              <a:ext cx="7038975" cy="260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31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Waves: Time Domain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405341" y="1676981"/>
            <a:ext cx="994845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Contoh</a:t>
            </a:r>
            <a:r>
              <a:rPr lang="en-US" sz="2000" b="1" dirty="0">
                <a:latin typeface="Bahnschrift SemiBold Condensed" panose="020B0502040204020203" pitchFamily="34" charset="0"/>
              </a:rPr>
              <a:t> 1: Kumpulan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dengan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jumlah</a:t>
            </a:r>
            <a:r>
              <a:rPr lang="en-US" sz="2000" b="1" dirty="0">
                <a:latin typeface="Bahnschrift SemiBold Condensed" panose="020B0502040204020203" pitchFamily="34" charset="0"/>
              </a:rPr>
              <a:t> 51 dan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periodenya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diberikan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dalam</a:t>
            </a:r>
            <a:r>
              <a:rPr lang="en-US" sz="2000" b="1" dirty="0">
                <a:latin typeface="Bahnschrift SemiBold Condensed" panose="020B0502040204020203" pitchFamily="34" charset="0"/>
              </a:rPr>
              <a:t> table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ini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47956-10A4-41D5-9A82-CC14C9B6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66" y="2192278"/>
            <a:ext cx="7692313" cy="3871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B94E19-2E67-46C0-932D-D28D151E48DE}"/>
              </a:ext>
            </a:extLst>
          </p:cNvPr>
          <p:cNvSpPr txBox="1"/>
          <p:nvPr/>
        </p:nvSpPr>
        <p:spPr>
          <a:xfrm>
            <a:off x="9358716" y="2265718"/>
            <a:ext cx="2290359" cy="34778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Hitung</a:t>
            </a:r>
            <a:r>
              <a:rPr lang="en-US" sz="2000" b="1" dirty="0">
                <a:latin typeface="Bahnschrift SemiBold Condensed" panose="020B0502040204020203" pitchFamily="34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Average wave height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Root mean square wave height</a:t>
            </a:r>
          </a:p>
          <a:p>
            <a:pPr marL="457200" indent="-457200">
              <a:buAutoNum type="arabicPeriod"/>
            </a:pPr>
            <a:r>
              <a:rPr lang="en-US" sz="2000" b="1" dirty="0" err="1">
                <a:latin typeface="Bahnschrift SemiBold Condensed" panose="020B0502040204020203" pitchFamily="34" charset="0"/>
              </a:rPr>
              <a:t>Sugnificant</a:t>
            </a:r>
            <a:r>
              <a:rPr lang="en-US" sz="2000" b="1" dirty="0">
                <a:latin typeface="Bahnschrift SemiBold Condensed" panose="020B0502040204020203" pitchFamily="34" charset="0"/>
              </a:rPr>
              <a:t> wave height 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One-tenth wave height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Maximum wave height</a:t>
            </a:r>
          </a:p>
        </p:txBody>
      </p:sp>
    </p:spTree>
    <p:extLst>
      <p:ext uri="{BB962C8B-B14F-4D97-AF65-F5344CB8AC3E}">
        <p14:creationId xmlns:p14="http://schemas.microsoft.com/office/powerpoint/2010/main" val="107197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Waves: Time Domain Analysis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405341" y="1676981"/>
            <a:ext cx="994845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Contoh</a:t>
            </a:r>
            <a:r>
              <a:rPr lang="en-US" sz="2000" b="1" dirty="0">
                <a:latin typeface="Bahnschrift SemiBold Condensed" panose="020B0502040204020203" pitchFamily="34" charset="0"/>
              </a:rPr>
              <a:t> 2: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Gunakan</a:t>
            </a:r>
            <a:r>
              <a:rPr lang="en-US" sz="2000" b="1" dirty="0">
                <a:latin typeface="Bahnschrift SemiBold Condensed" panose="020B0502040204020203" pitchFamily="34" charset="0"/>
              </a:rPr>
              <a:t> table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tadi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untuk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menghitung</a:t>
            </a:r>
            <a:r>
              <a:rPr lang="en-US" sz="2000" b="1" dirty="0">
                <a:latin typeface="Bahnschrift SemiBold Condensed" panose="020B0502040204020203" pitchFamily="34" charset="0"/>
              </a:rPr>
              <a:t> </a:t>
            </a:r>
            <a:r>
              <a:rPr lang="en-US" sz="2000" b="1" dirty="0" err="1">
                <a:latin typeface="Bahnschrift SemiBold Condensed" panose="020B0502040204020203" pitchFamily="34" charset="0"/>
              </a:rPr>
              <a:t>karakteritik</a:t>
            </a:r>
            <a:r>
              <a:rPr lang="en-US" sz="2000" b="1" dirty="0">
                <a:latin typeface="Bahnschrift SemiBold Condensed" panose="020B0502040204020203" pitchFamily="34" charset="0"/>
              </a:rPr>
              <a:t> wave height</a:t>
            </a:r>
            <a:endParaRPr lang="en-US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94E19-2E67-46C0-932D-D28D151E48DE}"/>
              </a:ext>
            </a:extLst>
          </p:cNvPr>
          <p:cNvSpPr txBox="1"/>
          <p:nvPr/>
        </p:nvSpPr>
        <p:spPr>
          <a:xfrm>
            <a:off x="9358716" y="2265718"/>
            <a:ext cx="2290359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Bahnschrift SemiBold Condensed" panose="020B0502040204020203" pitchFamily="34" charset="0"/>
              </a:rPr>
              <a:t>Hitung</a:t>
            </a:r>
            <a:r>
              <a:rPr lang="en-US" sz="2000" b="1" dirty="0">
                <a:latin typeface="Bahnschrift SemiBold Condensed" panose="020B0502040204020203" pitchFamily="34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Average wave height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Significant wave height 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Bahnschrift SemiBold Condensed" panose="020B0502040204020203" pitchFamily="34" charset="0"/>
              </a:rPr>
              <a:t>One-tenth wave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5B562-B696-4846-A00E-6BAF7EE6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34" y="2077091"/>
            <a:ext cx="29908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0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C2E0499-3527-4962-AF35-CF6E53B347D9}"/>
              </a:ext>
            </a:extLst>
          </p:cNvPr>
          <p:cNvSpPr/>
          <p:nvPr/>
        </p:nvSpPr>
        <p:spPr>
          <a:xfrm rot="10800000" flipV="1">
            <a:off x="7308915" y="1918355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2AAF-14BF-4EAC-9641-2227C2F6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160" y="611050"/>
            <a:ext cx="8969918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sz="9600" b="1" dirty="0" err="1">
                <a:latin typeface="Agency FB" panose="020B0503020202020204" pitchFamily="34" charset="0"/>
              </a:rPr>
              <a:t>Bangunan</a:t>
            </a:r>
            <a:r>
              <a:rPr lang="en-US" sz="9600" b="1" dirty="0">
                <a:latin typeface="Agency FB" panose="020B0503020202020204" pitchFamily="34" charset="0"/>
              </a:rPr>
              <a:t> Lepas Pantai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ACACF-6807-4F27-A8B1-FBCEF37D9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8263" y="4588832"/>
            <a:ext cx="7010401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Dr.Eng</a:t>
            </a:r>
            <a:r>
              <a:rPr lang="en-US" dirty="0">
                <a:latin typeface="Bahnschrift Condensed" panose="020B0502040204020203" pitchFamily="34" charset="0"/>
              </a:rPr>
              <a:t>. Gerry Liston Putra, S.T., M.T.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Departemen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Mesin</a:t>
            </a:r>
            <a:endParaRPr lang="en-US" dirty="0">
              <a:latin typeface="Bahnschrift Condensed" panose="020B0502040204020203" pitchFamily="34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Fakultas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Universitas</a:t>
            </a:r>
            <a:r>
              <a:rPr lang="en-US" dirty="0">
                <a:latin typeface="Bahnschrift Condensed" panose="020B0502040204020203" pitchFamily="34" charset="0"/>
              </a:rPr>
              <a:t> Indonesia</a:t>
            </a: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B46A2F4-5385-477C-9D79-017AA26D6941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75807C6-F72C-410A-8B0E-460AAC83F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0" b="7977"/>
          <a:stretch/>
        </p:blipFill>
        <p:spPr>
          <a:xfrm>
            <a:off x="-160259" y="58680"/>
            <a:ext cx="2157672" cy="2939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2E9749-8223-453D-8592-E4B002220690}"/>
              </a:ext>
            </a:extLst>
          </p:cNvPr>
          <p:cNvSpPr/>
          <p:nvPr/>
        </p:nvSpPr>
        <p:spPr>
          <a:xfrm>
            <a:off x="7823784" y="299865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Lecture #3</a:t>
            </a:r>
            <a:r>
              <a:rPr lang="en-US" sz="2800" dirty="0">
                <a:latin typeface="Bahnschrift Condensed" panose="020B0502040204020203" pitchFamily="34" charset="0"/>
              </a:rPr>
              <a:t>: Linear Wave Theory</a:t>
            </a:r>
          </a:p>
        </p:txBody>
      </p:sp>
    </p:spTree>
    <p:extLst>
      <p:ext uri="{BB962C8B-B14F-4D97-AF65-F5344CB8AC3E}">
        <p14:creationId xmlns:p14="http://schemas.microsoft.com/office/powerpoint/2010/main" val="150731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Description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1787361"/>
            <a:ext cx="44798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Light Condensed" panose="020B0502040204020203" pitchFamily="34" charset="0"/>
              </a:rPr>
              <a:t>Di </a:t>
            </a:r>
            <a:r>
              <a:rPr lang="en-US" sz="2400" dirty="0" err="1">
                <a:latin typeface="Bahnschrift SemiLight Condensed" panose="020B0502040204020203" pitchFamily="34" charset="0"/>
              </a:rPr>
              <a:t>Aplikasikan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untuk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kondisi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dimana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tinggi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relative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kecil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dibandingkan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panjang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dan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400" dirty="0">
                <a:latin typeface="Bahnschrift SemiLight Condensed" panose="020B0502040204020203" pitchFamily="34" charset="0"/>
              </a:rPr>
              <a:t> air.</a:t>
            </a:r>
            <a:br>
              <a:rPr lang="en-US" sz="2400" dirty="0">
                <a:latin typeface="Bahnschrift SemiLight Condensed" panose="020B0502040204020203" pitchFamily="34" charset="0"/>
              </a:rPr>
            </a:br>
            <a:endParaRPr lang="en-US" sz="2400" dirty="0">
              <a:latin typeface="Bahnschrift Semi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Light Condensed" panose="020B0502040204020203" pitchFamily="34" charset="0"/>
              </a:rPr>
              <a:t>Disebut</a:t>
            </a:r>
            <a:r>
              <a:rPr lang="en-US" sz="2400" dirty="0">
                <a:latin typeface="Bahnschrift SemiLight Condensed" panose="020B0502040204020203" pitchFamily="34" charset="0"/>
              </a:rPr>
              <a:t> juga </a:t>
            </a:r>
            <a:r>
              <a:rPr lang="en-US" sz="2400" dirty="0" err="1">
                <a:latin typeface="Bahnschrift SemiLight Condensed" panose="020B0502040204020203" pitchFamily="34" charset="0"/>
              </a:rPr>
              <a:t>sebagai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b="1" dirty="0">
                <a:latin typeface="Bahnschrift SemiLight Condensed" panose="020B0502040204020203" pitchFamily="34" charset="0"/>
              </a:rPr>
              <a:t>First Order Wave Theory</a:t>
            </a:r>
            <a:r>
              <a:rPr lang="en-US" sz="2400" dirty="0">
                <a:latin typeface="Bahnschrift SemiLight Condensed" panose="020B0502040204020203" pitchFamily="34" charset="0"/>
              </a:rPr>
              <a:t>,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karena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dibuat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asumsi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sederhana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dari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derivasinya</a:t>
            </a:r>
            <a:r>
              <a:rPr lang="en-US" sz="2400" dirty="0">
                <a:latin typeface="Bahnschrift SemiLight Condensed" panose="020B0502040204020203" pitchFamily="34" charset="0"/>
              </a:rPr>
              <a:t>?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C708A-AD17-421F-9F23-5D28ACC9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97" y="1736416"/>
            <a:ext cx="4032703" cy="895350"/>
          </a:xfrm>
          <a:prstGeom prst="rect">
            <a:avLst/>
          </a:prstGeom>
        </p:spPr>
      </p:pic>
      <p:pic>
        <p:nvPicPr>
          <p:cNvPr id="12" name="Picture 2" descr="Sustainability | Free Full-Text | Wave Energy Potential and Simulation on  the Andaman Sea Coast of Thailand">
            <a:extLst>
              <a:ext uri="{FF2B5EF4-FFF2-40B4-BE49-F238E27FC236}">
                <a16:creationId xmlns:a16="http://schemas.microsoft.com/office/drawing/2014/main" id="{39239727-933B-4077-81F2-1B07F2BC7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97" y="3059989"/>
            <a:ext cx="4032703" cy="2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1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Description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3B8C6-0A75-48A4-8CF7-B6ADD410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61" y="1818472"/>
            <a:ext cx="5390333" cy="2984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7417EF-FB79-4857-99B0-F76EE299679D}"/>
              </a:ext>
            </a:extLst>
          </p:cNvPr>
          <p:cNvSpPr txBox="1"/>
          <p:nvPr/>
        </p:nvSpPr>
        <p:spPr>
          <a:xfrm>
            <a:off x="1144036" y="1953672"/>
            <a:ext cx="5200149" cy="40934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 Condensed" panose="020B0502040204020203" pitchFamily="34" charset="0"/>
              </a:rPr>
              <a:t>L		= Panjang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dirty="0">
                <a:latin typeface="Bahnschrift SemiLight Condensed" panose="020B0502040204020203" pitchFamily="34" charset="0"/>
              </a:rPr>
              <a:t>T	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Periode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dirty="0">
                <a:latin typeface="Bahnschrift SemiLight Condensed" panose="020B0502040204020203" pitchFamily="34" charset="0"/>
              </a:rPr>
              <a:t>f	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frekuensi</a:t>
            </a:r>
            <a:r>
              <a:rPr lang="en-US" sz="2000" dirty="0">
                <a:latin typeface="Bahnschrift SemiLight Condensed" panose="020B0502040204020203" pitchFamily="34" charset="0"/>
              </a:rPr>
              <a:t> (2 π / T)</a:t>
            </a:r>
          </a:p>
          <a:p>
            <a:r>
              <a:rPr lang="en-US" sz="2000" dirty="0">
                <a:latin typeface="Bahnschrift SemiLight Condensed" panose="020B0502040204020203" pitchFamily="34" charset="0"/>
              </a:rPr>
              <a:t>C	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Kecepatan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dirty="0">
                <a:latin typeface="Bahnschrift SemiLight Condensed" panose="020B0502040204020203" pitchFamily="34" charset="0"/>
              </a:rPr>
              <a:t>H		= Tinggi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endParaRPr lang="en-US" sz="2000" dirty="0">
              <a:latin typeface="Bahnschrift SemiLight Condensed" panose="020B0502040204020203" pitchFamily="34" charset="0"/>
            </a:endParaRPr>
          </a:p>
          <a:p>
            <a:r>
              <a:rPr lang="en-US" sz="2000" dirty="0">
                <a:latin typeface="Bahnschrift SemiLight Condensed" panose="020B0502040204020203" pitchFamily="34" charset="0"/>
              </a:rPr>
              <a:t>a	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Apmlitudo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000" dirty="0">
                <a:latin typeface="Bahnschrift SemiLight Condensed" panose="020B0502040204020203" pitchFamily="34" charset="0"/>
              </a:rPr>
              <a:t> (H/2)</a:t>
            </a:r>
          </a:p>
          <a:p>
            <a:r>
              <a:rPr lang="el-GR" sz="2000" dirty="0">
                <a:latin typeface="Bahnschrift SemiLight Condensed" panose="020B0502040204020203" pitchFamily="34" charset="0"/>
              </a:rPr>
              <a:t>η</a:t>
            </a:r>
            <a:r>
              <a:rPr lang="en-US" sz="2000" dirty="0">
                <a:latin typeface="Bahnschrift SemiLight Condensed" panose="020B0502040204020203" pitchFamily="34" charset="0"/>
              </a:rPr>
              <a:t>	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elevasi</a:t>
            </a:r>
            <a:r>
              <a:rPr lang="en-US" sz="2000" dirty="0">
                <a:latin typeface="Bahnschrift SemiLight Condensed" panose="020B0502040204020203" pitchFamily="34" charset="0"/>
              </a:rPr>
              <a:t> air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permukaan</a:t>
            </a:r>
            <a:r>
              <a:rPr lang="en-US" sz="2000" dirty="0">
                <a:latin typeface="Bahnschrift SemiLight Condensed" panose="020B0502040204020203" pitchFamily="34" charset="0"/>
              </a:rPr>
              <a:t> (</a:t>
            </a:r>
            <a:r>
              <a:rPr lang="en-US" sz="2000" dirty="0" err="1">
                <a:latin typeface="Bahnschrift SemiLight Condensed" panose="020B0502040204020203" pitchFamily="34" charset="0"/>
              </a:rPr>
              <a:t>sesaat</a:t>
            </a:r>
            <a:r>
              <a:rPr lang="en-US" sz="2000" dirty="0">
                <a:latin typeface="Bahnschrift SemiLight Condensed" panose="020B0502040204020203" pitchFamily="34" charset="0"/>
              </a:rPr>
              <a:t>)</a:t>
            </a:r>
          </a:p>
          <a:p>
            <a:r>
              <a:rPr lang="en-US" sz="2000" dirty="0">
                <a:latin typeface="Bahnschrift SemiLight Condensed" panose="020B0502040204020203" pitchFamily="34" charset="0"/>
              </a:rPr>
              <a:t>d	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000" dirty="0">
                <a:latin typeface="Bahnschrift SemiLight Condensed" panose="020B0502040204020203" pitchFamily="34" charset="0"/>
              </a:rPr>
              <a:t> air local</a:t>
            </a:r>
          </a:p>
          <a:p>
            <a:pPr marL="1828800" indent="-1828800"/>
            <a:r>
              <a:rPr lang="en-US" sz="2000" i="1" dirty="0">
                <a:latin typeface="Bahnschrift SemiLight Condensed" panose="020B0502040204020203" pitchFamily="34" charset="0"/>
              </a:rPr>
              <a:t>u</a:t>
            </a:r>
            <a:r>
              <a:rPr lang="en-US" sz="2000" dirty="0">
                <a:latin typeface="Bahnschrift SemiLight Condensed" panose="020B0502040204020203" pitchFamily="34" charset="0"/>
              </a:rPr>
              <a:t>  dan </a:t>
            </a:r>
            <a:r>
              <a:rPr lang="en-US" sz="2000" i="1" dirty="0">
                <a:latin typeface="Bahnschrift SemiLight Condensed" panose="020B0502040204020203" pitchFamily="34" charset="0"/>
              </a:rPr>
              <a:t>w</a:t>
            </a:r>
            <a:r>
              <a:rPr lang="en-US" sz="2000" dirty="0">
                <a:latin typeface="Bahnschrift SemiLight Condensed" panose="020B0502040204020203" pitchFamily="34" charset="0"/>
              </a:rPr>
              <a:t>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Komponen</a:t>
            </a:r>
            <a:r>
              <a:rPr lang="en-US" sz="2000" dirty="0">
                <a:latin typeface="Bahnschrift SemiLight Condensed" panose="020B0502040204020203" pitchFamily="34" charset="0"/>
              </a:rPr>
              <a:t> horizontal dan vertical </a:t>
            </a:r>
            <a:r>
              <a:rPr lang="en-US" sz="2000" dirty="0" err="1">
                <a:latin typeface="Bahnschrift SemiLight Condensed" panose="020B0502040204020203" pitchFamily="34" charset="0"/>
              </a:rPr>
              <a:t>dari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kecepatan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partikel</a:t>
            </a:r>
            <a:r>
              <a:rPr lang="en-US" sz="2000" dirty="0">
                <a:latin typeface="Bahnschrift SemiLight Condensed" panose="020B0502040204020203" pitchFamily="34" charset="0"/>
              </a:rPr>
              <a:t> pada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kondisi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sesaat</a:t>
            </a:r>
            <a:endParaRPr lang="en-US" sz="2000" i="1" dirty="0">
              <a:latin typeface="Bahnschrift SemiLight Condensed" panose="020B0502040204020203" pitchFamily="34" charset="0"/>
            </a:endParaRPr>
          </a:p>
          <a:p>
            <a:pPr marL="1828800" indent="-1828800"/>
            <a:r>
              <a:rPr lang="el-GR" sz="2000" dirty="0">
                <a:latin typeface="Bahnschrift SemiLight Condensed" panose="020B0502040204020203" pitchFamily="34" charset="0"/>
              </a:rPr>
              <a:t>ζ</a:t>
            </a:r>
            <a:r>
              <a:rPr lang="en-US" sz="2000" dirty="0">
                <a:latin typeface="Bahnschrift SemiLight Condensed" panose="020B0502040204020203" pitchFamily="34" charset="0"/>
              </a:rPr>
              <a:t> dan </a:t>
            </a:r>
            <a:r>
              <a:rPr lang="el-GR" sz="2000" dirty="0">
                <a:latin typeface="Bahnschrift SemiLight Condensed" panose="020B0502040204020203" pitchFamily="34" charset="0"/>
              </a:rPr>
              <a:t>ε</a:t>
            </a:r>
            <a:r>
              <a:rPr lang="en-US" sz="2000" dirty="0">
                <a:latin typeface="Bahnschrift SemiLight Condensed" panose="020B0502040204020203" pitchFamily="34" charset="0"/>
              </a:rPr>
              <a:t>	=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Koordinat</a:t>
            </a:r>
            <a:r>
              <a:rPr lang="en-US" sz="2000" dirty="0">
                <a:latin typeface="Bahnschrift SemiLight Condensed" panose="020B0502040204020203" pitchFamily="34" charset="0"/>
              </a:rPr>
              <a:t> horizontal dan vertical </a:t>
            </a:r>
            <a:r>
              <a:rPr lang="en-US" sz="2000" dirty="0" err="1">
                <a:latin typeface="Bahnschrift SemiLight Condensed" panose="020B0502040204020203" pitchFamily="34" charset="0"/>
              </a:rPr>
              <a:t>dari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partikel</a:t>
            </a:r>
            <a:r>
              <a:rPr lang="en-US" sz="2000" dirty="0">
                <a:latin typeface="Bahnschrift SemiLight Condensed" panose="020B0502040204020203" pitchFamily="34" charset="0"/>
              </a:rPr>
              <a:t> pada </a:t>
            </a:r>
            <a:r>
              <a:rPr lang="en-US" sz="2000" dirty="0" err="1">
                <a:latin typeface="Bahnschrift SemiLight Condensed" panose="020B0502040204020203" pitchFamily="34" charset="0"/>
              </a:rPr>
              <a:t>kondisi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sesaat</a:t>
            </a:r>
            <a:endParaRPr lang="en-US" sz="2000" i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3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Wave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C17B9-17AB-4C68-84DC-01D60B2B880C}"/>
              </a:ext>
            </a:extLst>
          </p:cNvPr>
          <p:cNvSpPr txBox="1"/>
          <p:nvPr/>
        </p:nvSpPr>
        <p:spPr>
          <a:xfrm>
            <a:off x="1064249" y="1911284"/>
            <a:ext cx="10289550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(wave) </a:t>
            </a:r>
            <a:r>
              <a:rPr lang="en-US" sz="2000" dirty="0" err="1">
                <a:latin typeface="Bahnschrift SemiBold Condensed" panose="020B0502040204020203" pitchFamily="34" charset="0"/>
              </a:rPr>
              <a:t>adalah</a:t>
            </a:r>
            <a:r>
              <a:rPr lang="en-US" sz="2000" dirty="0">
                <a:latin typeface="Bahnschrift SemiBold Condensed" panose="020B0502040204020203" pitchFamily="34" charset="0"/>
              </a:rPr>
              <a:t>:</a:t>
            </a:r>
          </a:p>
          <a:p>
            <a:pPr marL="568325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SemiBold Condensed" panose="020B0502040204020203" pitchFamily="34" charset="0"/>
              </a:rPr>
              <a:t>Ekspresi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Gerakan </a:t>
            </a:r>
            <a:r>
              <a:rPr lang="en-US" sz="2000" dirty="0" err="1">
                <a:latin typeface="Bahnschrift SemiBold Condensed" panose="020B0502040204020203" pitchFamily="34" charset="0"/>
              </a:rPr>
              <a:t>atau</a:t>
            </a:r>
            <a:r>
              <a:rPr lang="en-US" sz="2000" dirty="0">
                <a:latin typeface="Bahnschrift SemiBold Condensed" panose="020B0502040204020203" pitchFamily="34" charset="0"/>
              </a:rPr>
              <a:t> progress </a:t>
            </a:r>
            <a:r>
              <a:rPr lang="en-US" sz="2000" dirty="0" err="1">
                <a:latin typeface="Bahnschrift SemiBold Condensed" panose="020B0502040204020203" pitchFamily="34" charset="0"/>
              </a:rPr>
              <a:t>energi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melalui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sebuah</a:t>
            </a:r>
            <a:r>
              <a:rPr lang="en-US" sz="2000" dirty="0">
                <a:latin typeface="Bahnschrift SemiBold Condensed" panose="020B0502040204020203" pitchFamily="34" charset="0"/>
              </a:rPr>
              <a:t> medium</a:t>
            </a:r>
          </a:p>
          <a:p>
            <a:pPr marL="568325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SemiBold Condensed" panose="020B0502040204020203" pitchFamily="34" charset="0"/>
              </a:rPr>
              <a:t>Sebuah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gangguan</a:t>
            </a:r>
            <a:r>
              <a:rPr lang="en-US" sz="2000" dirty="0">
                <a:latin typeface="Bahnschrift SemiBold Condensed" panose="020B0502040204020203" pitchFamily="34" charset="0"/>
              </a:rPr>
              <a:t> yang </a:t>
            </a:r>
            <a:r>
              <a:rPr lang="en-US" sz="2000" dirty="0" err="1">
                <a:latin typeface="Bahnschrift SemiBold Condensed" panose="020B0502040204020203" pitchFamily="34" charset="0"/>
              </a:rPr>
              <a:t>merambat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melalui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ruang</a:t>
            </a:r>
            <a:r>
              <a:rPr lang="en-US" sz="2000" dirty="0">
                <a:latin typeface="Bahnschrift SemiBold Condensed" panose="020B0502040204020203" pitchFamily="34" charset="0"/>
              </a:rPr>
              <a:t> dan </a:t>
            </a:r>
            <a:r>
              <a:rPr lang="en-US" sz="2000" dirty="0" err="1">
                <a:latin typeface="Bahnschrift SemiBold Condensed" panose="020B0502040204020203" pitchFamily="34" charset="0"/>
              </a:rPr>
              <a:t>waktu</a:t>
            </a:r>
            <a:r>
              <a:rPr lang="en-US" sz="2000" dirty="0">
                <a:latin typeface="Bahnschrift SemiBold Condensed" panose="020B0502040204020203" pitchFamily="34" charset="0"/>
              </a:rPr>
              <a:t> dan </a:t>
            </a:r>
            <a:r>
              <a:rPr lang="en-US" sz="2000" dirty="0" err="1">
                <a:latin typeface="Bahnschrift SemiBold Condensed" panose="020B0502040204020203" pitchFamily="34" charset="0"/>
              </a:rPr>
              <a:t>biasanya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diiringi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dengan</a:t>
            </a:r>
            <a:r>
              <a:rPr lang="en-US" sz="2000" dirty="0">
                <a:latin typeface="Bahnschrift SemiBold Condensed" panose="020B0502040204020203" pitchFamily="34" charset="0"/>
              </a:rPr>
              <a:t> transfer </a:t>
            </a:r>
            <a:r>
              <a:rPr lang="en-US" sz="2000" dirty="0" err="1">
                <a:latin typeface="Bahnschrift SemiBold Condensed" panose="020B0502040204020203" pitchFamily="34" charset="0"/>
              </a:rPr>
              <a:t>energi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8E8E9-6E26-4068-A4F3-9A729788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4" y="3395880"/>
            <a:ext cx="2280244" cy="326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E50E-48FF-4D02-AEFA-2A1B58D22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96" y="3664238"/>
            <a:ext cx="3989175" cy="30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Basic Assumption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1787361"/>
            <a:ext cx="103286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Light Condensed" panose="020B0502040204020203" pitchFamily="34" charset="0"/>
              </a:rPr>
              <a:t>Air </a:t>
            </a:r>
            <a:r>
              <a:rPr lang="en-US" sz="2400" dirty="0" err="1">
                <a:latin typeface="Bahnschrift SemiLight Condensed" panose="020B0502040204020203" pitchFamily="34" charset="0"/>
              </a:rPr>
              <a:t>bersifat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homogen</a:t>
            </a:r>
            <a:r>
              <a:rPr lang="en-US" sz="2400" dirty="0">
                <a:latin typeface="Bahnschrift SemiLight Condensed" panose="020B0502040204020203" pitchFamily="34" charset="0"/>
              </a:rPr>
              <a:t> dan incompressible, Panjang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lebih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dari</a:t>
            </a:r>
            <a:r>
              <a:rPr lang="en-US" sz="2400" dirty="0">
                <a:latin typeface="Bahnschrift SemiLight Condensed" panose="020B0502040204020203" pitchFamily="34" charset="0"/>
              </a:rPr>
              <a:t> 3 m dan </a:t>
            </a:r>
            <a:r>
              <a:rPr lang="en-US" sz="2400" dirty="0" err="1">
                <a:latin typeface="Bahnschrift SemiLight Condensed" panose="020B0502040204020203" pitchFamily="34" charset="0"/>
              </a:rPr>
              <a:t>efek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kapiler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dapat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diabaikan</a:t>
            </a:r>
            <a:r>
              <a:rPr lang="en-US" sz="2400" dirty="0">
                <a:latin typeface="Bahnschrift SemiLight Condense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Light Condensed" panose="020B0502040204020203" pitchFamily="34" charset="0"/>
              </a:rPr>
              <a:t>Aliran</a:t>
            </a:r>
            <a:r>
              <a:rPr lang="en-US" sz="2400" dirty="0">
                <a:latin typeface="Bahnschrift SemiLight Condensed" panose="020B0502040204020203" pitchFamily="34" charset="0"/>
              </a:rPr>
              <a:t> air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tidak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berputar</a:t>
            </a:r>
            <a:r>
              <a:rPr lang="en-US" sz="2400" dirty="0">
                <a:latin typeface="Bahnschrift SemiLight Condensed" panose="020B0502040204020203" pitchFamily="34" charset="0"/>
              </a:rPr>
              <a:t> (</a:t>
            </a:r>
            <a:r>
              <a:rPr lang="en-US" sz="2400" dirty="0" err="1">
                <a:latin typeface="Bahnschrift SemiLight Condensed" panose="020B0502040204020203" pitchFamily="34" charset="0"/>
              </a:rPr>
              <a:t>tidak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ada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tegangan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geser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dimanapun</a:t>
            </a:r>
            <a:r>
              <a:rPr lang="en-US" sz="2400" dirty="0">
                <a:latin typeface="Bahnschrift SemiLight Condensed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Light Condensed" panose="020B0502040204020203" pitchFamily="34" charset="0"/>
              </a:rPr>
              <a:t>Tidak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ada</a:t>
            </a:r>
            <a:r>
              <a:rPr lang="en-US" sz="2400" dirty="0">
                <a:latin typeface="Bahnschrift SemiLight Condensed" panose="020B0502040204020203" pitchFamily="34" charset="0"/>
              </a:rPr>
              <a:t> transfer </a:t>
            </a:r>
            <a:r>
              <a:rPr lang="en-US" sz="2400" dirty="0" err="1">
                <a:latin typeface="Bahnschrift SemiLight Condensed" panose="020B0502040204020203" pitchFamily="34" charset="0"/>
              </a:rPr>
              <a:t>energi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dibagian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i="1" dirty="0">
                <a:latin typeface="Bahnschrift SemiLight Condensed" panose="020B0502040204020203" pitchFamily="34" charset="0"/>
              </a:rPr>
              <a:t>bed.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Light Condensed" panose="020B0502040204020203" pitchFamily="34" charset="0"/>
              </a:rPr>
              <a:t>Tidak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ada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pengaruh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perbedaan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tekanan</a:t>
            </a:r>
            <a:r>
              <a:rPr lang="en-US" sz="2400" dirty="0">
                <a:latin typeface="Bahnschrift SemiLight Condensed" panose="020B0502040204020203" pitchFamily="34" charset="0"/>
              </a:rPr>
              <a:t> (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dianggap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konstan</a:t>
            </a:r>
            <a:r>
              <a:rPr lang="en-US" sz="2400" dirty="0">
                <a:latin typeface="Bahnschrift SemiLight Condensed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Light Condensed" panose="020B0502040204020203" pitchFamily="34" charset="0"/>
              </a:rPr>
              <a:t>Amplitudo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kecil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dibandingkan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400" dirty="0">
                <a:latin typeface="Bahnschrift SemiLight Condensed" panose="020B0502040204020203" pitchFamily="34" charset="0"/>
              </a:rPr>
              <a:t> Panjang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dan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400" dirty="0">
                <a:latin typeface="Bahnschrift SemiLight Condensed" panose="020B0502040204020203" pitchFamily="34" charset="0"/>
              </a:rPr>
              <a:t> air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4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Calculation (summary)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pic>
        <p:nvPicPr>
          <p:cNvPr id="1026" name="Picture 2" descr="Deep Water Waves">
            <a:extLst>
              <a:ext uri="{FF2B5EF4-FFF2-40B4-BE49-F238E27FC236}">
                <a16:creationId xmlns:a16="http://schemas.microsoft.com/office/drawing/2014/main" id="{436B15E9-D5E0-4058-B508-709826BF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737" y="1877036"/>
            <a:ext cx="5081791" cy="38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F3CC7-2A1A-4194-BEA1-E4EA89C2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27" y="2317728"/>
            <a:ext cx="2097000" cy="58500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9A6F087-AAD2-4D0D-B048-9CE77483EE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8475" y="2357815"/>
          <a:ext cx="106590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66101" imgH="314528" progId="">
                  <p:embed/>
                </p:oleObj>
              </mc:Choice>
              <mc:Fallback>
                <p:oleObj r:id="rId5" imgW="466101" imgH="314528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9A6F087-AAD2-4D0D-B048-9CE77483EE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75" y="2357815"/>
                        <a:ext cx="1065903" cy="5048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1834823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hnschrift SemiLight Condensed" panose="020B0502040204020203" pitchFamily="34" charset="0"/>
              </a:rPr>
              <a:t>Wavelength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833D6-9947-4DFF-97B3-57D89C8753D2}"/>
              </a:ext>
            </a:extLst>
          </p:cNvPr>
          <p:cNvSpPr/>
          <p:nvPr/>
        </p:nvSpPr>
        <p:spPr>
          <a:xfrm>
            <a:off x="1319627" y="2941637"/>
            <a:ext cx="25955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Bahnschrift SemiLight Condensed" panose="020B0502040204020203" pitchFamily="34" charset="0"/>
              </a:rPr>
              <a:t>T = </a:t>
            </a:r>
            <a:r>
              <a:rPr lang="en-US" sz="1400" dirty="0" err="1">
                <a:latin typeface="Bahnschrift SemiLight Condensed" panose="020B0502040204020203" pitchFamily="34" charset="0"/>
              </a:rPr>
              <a:t>waktu</a:t>
            </a:r>
            <a:r>
              <a:rPr lang="en-US" sz="1400" dirty="0">
                <a:latin typeface="Bahnschrift SemiLight Condensed" panose="020B0502040204020203" pitchFamily="34" charset="0"/>
              </a:rPr>
              <a:t> (s)</a:t>
            </a:r>
          </a:p>
          <a:p>
            <a:r>
              <a:rPr lang="en-US" sz="1400" dirty="0">
                <a:latin typeface="Bahnschrift SemiLight Condensed" panose="020B0502040204020203" pitchFamily="34" charset="0"/>
              </a:rPr>
              <a:t>d = </a:t>
            </a:r>
            <a:r>
              <a:rPr lang="en-US" sz="1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1400" dirty="0">
                <a:latin typeface="Bahnschrift SemiLight Condensed" panose="020B0502040204020203" pitchFamily="34" charset="0"/>
              </a:rPr>
              <a:t> (m)</a:t>
            </a:r>
          </a:p>
          <a:p>
            <a:r>
              <a:rPr lang="en-US" sz="1400" dirty="0">
                <a:latin typeface="Bahnschrift SemiLight Condensed" panose="020B0502040204020203" pitchFamily="34" charset="0"/>
              </a:rPr>
              <a:t>Lo = Panjang </a:t>
            </a:r>
            <a:r>
              <a:rPr lang="en-US" sz="1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1400" dirty="0">
                <a:latin typeface="Bahnschrift SemiLight Condensed" panose="020B0502040204020203" pitchFamily="34" charset="0"/>
              </a:rPr>
              <a:t> deep water (m)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AAC4D-B175-4496-BB24-3E96B0444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475" y="4227241"/>
            <a:ext cx="2268000" cy="585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6F3F8A-2378-4037-AFD6-1FE9A66ED1C3}"/>
              </a:ext>
            </a:extLst>
          </p:cNvPr>
          <p:cNvSpPr/>
          <p:nvPr/>
        </p:nvSpPr>
        <p:spPr>
          <a:xfrm>
            <a:off x="1146628" y="3737267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hnschrift SemiLight Condensed" panose="020B0502040204020203" pitchFamily="34" charset="0"/>
              </a:rPr>
              <a:t>Amplitude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628CDB-3E17-457F-86F3-B028C193CD4F}"/>
              </a:ext>
            </a:extLst>
          </p:cNvPr>
          <p:cNvSpPr/>
          <p:nvPr/>
        </p:nvSpPr>
        <p:spPr>
          <a:xfrm>
            <a:off x="1146627" y="5032145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hnschrift SemiLight Condensed" panose="020B0502040204020203" pitchFamily="34" charset="0"/>
              </a:rPr>
              <a:t>Wave Celerity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6052F3-E85D-49C3-B05B-83679195A725}"/>
                  </a:ext>
                </a:extLst>
              </p:cNvPr>
              <p:cNvSpPr txBox="1"/>
              <p:nvPr/>
            </p:nvSpPr>
            <p:spPr>
              <a:xfrm>
                <a:off x="1319627" y="5408791"/>
                <a:ext cx="541238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6052F3-E85D-49C3-B05B-83679195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27" y="5408791"/>
                <a:ext cx="541238" cy="401905"/>
              </a:xfrm>
              <a:prstGeom prst="rect">
                <a:avLst/>
              </a:prstGeom>
              <a:blipFill>
                <a:blip r:embed="rId8"/>
                <a:stretch>
                  <a:fillRect l="-6742" r="-56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87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Wave classification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3524393"/>
            <a:ext cx="95543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Bahnschrift SemiLight Condensed" panose="020B0502040204020203" pitchFamily="34" charset="0"/>
              </a:rPr>
              <a:t>Contoh</a:t>
            </a:r>
            <a:r>
              <a:rPr lang="en-US" sz="2400" dirty="0">
                <a:solidFill>
                  <a:srgbClr val="FF0000"/>
                </a:solidFill>
                <a:latin typeface="Bahnschrift SemiLight Condensed" panose="020B0502040204020203" pitchFamily="34" charset="0"/>
              </a:rPr>
              <a:t> 1:</a:t>
            </a:r>
          </a:p>
          <a:p>
            <a:r>
              <a:rPr lang="en-US" sz="2400" dirty="0" err="1">
                <a:latin typeface="Bahnschrift SemiLight Condensed" panose="020B0502040204020203" pitchFamily="34" charset="0"/>
              </a:rPr>
              <a:t>Sebuah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periode</a:t>
            </a:r>
            <a:r>
              <a:rPr lang="en-US" sz="2400" dirty="0">
                <a:latin typeface="Bahnschrift SemiLight Condensed" panose="020B0502040204020203" pitchFamily="34" charset="0"/>
              </a:rPr>
              <a:t> 10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detik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bergerak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kearah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pantai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dari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400" dirty="0">
                <a:latin typeface="Bahnschrift SemiLight Condensed" panose="020B0502040204020203" pitchFamily="34" charset="0"/>
              </a:rPr>
              <a:t> 200 m </a:t>
            </a:r>
            <a:r>
              <a:rPr lang="en-US" sz="2400" dirty="0" err="1">
                <a:latin typeface="Bahnschrift SemiLight Condensed" panose="020B0502040204020203" pitchFamily="34" charset="0"/>
              </a:rPr>
              <a:t>hingga</a:t>
            </a:r>
            <a:r>
              <a:rPr lang="en-US" sz="2400" dirty="0">
                <a:latin typeface="Bahnschrift SemiLight Condensed" panose="020B0502040204020203" pitchFamily="34" charset="0"/>
              </a:rPr>
              <a:t> 1 m. </a:t>
            </a:r>
            <a:r>
              <a:rPr lang="en-US" sz="2400" dirty="0" err="1">
                <a:latin typeface="Bahnschrift SemiLight Condensed" panose="020B0502040204020203" pitchFamily="34" charset="0"/>
              </a:rPr>
              <a:t>Hitung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kecepatan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dan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panjangnya</a:t>
            </a:r>
            <a:r>
              <a:rPr lang="en-US" sz="2400" dirty="0">
                <a:latin typeface="Bahnschrift SemiLight Condensed" panose="020B0502040204020203" pitchFamily="34" charset="0"/>
              </a:rPr>
              <a:t> di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400" dirty="0">
                <a:latin typeface="Bahnschrift SemiLight Condensed" panose="020B0502040204020203" pitchFamily="34" charset="0"/>
              </a:rPr>
              <a:t> 200 m, 3 m, &amp; 1 m.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51836-C4C0-4FA7-9997-CAC3F51B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42" y="1584568"/>
            <a:ext cx="6252487" cy="18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C5CF5D8-318D-42DC-95DF-9990C2CA7ED5}"/>
              </a:ext>
            </a:extLst>
          </p:cNvPr>
          <p:cNvGraphicFramePr>
            <a:graphicFrameLocks noGrp="1"/>
          </p:cNvGraphicFramePr>
          <p:nvPr/>
        </p:nvGraphicFramePr>
        <p:xfrm>
          <a:off x="1966097" y="495614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98">
                  <a:extLst>
                    <a:ext uri="{9D8B030D-6E8A-4147-A177-3AD203B41FA5}">
                      <a16:colId xmlns:a16="http://schemas.microsoft.com/office/drawing/2014/main" val="1601241186"/>
                    </a:ext>
                  </a:extLst>
                </a:gridCol>
                <a:gridCol w="2421924">
                  <a:extLst>
                    <a:ext uri="{9D8B030D-6E8A-4147-A177-3AD203B41FA5}">
                      <a16:colId xmlns:a16="http://schemas.microsoft.com/office/drawing/2014/main" val="929963029"/>
                    </a:ext>
                  </a:extLst>
                </a:gridCol>
                <a:gridCol w="3028778">
                  <a:extLst>
                    <a:ext uri="{9D8B030D-6E8A-4147-A177-3AD203B41FA5}">
                      <a16:colId xmlns:a16="http://schemas.microsoft.com/office/drawing/2014/main" val="6195698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7978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200 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3 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1 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72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9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d/L</a:t>
                      </a:r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29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61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53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Wave classification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1901857"/>
            <a:ext cx="95543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Bahnschrift SemiLight Condensed" panose="020B0502040204020203" pitchFamily="34" charset="0"/>
              </a:rPr>
              <a:t>Contoh</a:t>
            </a:r>
            <a:r>
              <a:rPr lang="en-US" sz="2400" dirty="0">
                <a:solidFill>
                  <a:srgbClr val="FF0000"/>
                </a:solidFill>
                <a:latin typeface="Bahnschrift SemiLight Condensed" panose="020B0502040204020203" pitchFamily="34" charset="0"/>
              </a:rPr>
              <a:t> 2:</a:t>
            </a:r>
          </a:p>
          <a:p>
            <a:r>
              <a:rPr lang="en-US" sz="2400" dirty="0" err="1">
                <a:latin typeface="Bahnschrift SemiLight Condensed" panose="020B0502040204020203" pitchFamily="34" charset="0"/>
              </a:rPr>
              <a:t>Sebuah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b="1" dirty="0">
                <a:latin typeface="Bahnschrift SemiLight Condensed" panose="020B0502040204020203" pitchFamily="34" charset="0"/>
              </a:rPr>
              <a:t>Wave Tank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memiliki</a:t>
            </a:r>
            <a:r>
              <a:rPr lang="en-US" sz="2400" dirty="0">
                <a:latin typeface="Bahnschrift SemiLight Condensed" panose="020B0502040204020203" pitchFamily="34" charset="0"/>
              </a:rPr>
              <a:t> Panjang 193 m, </a:t>
            </a:r>
            <a:r>
              <a:rPr lang="en-US" sz="2400" dirty="0" err="1">
                <a:latin typeface="Bahnschrift SemiLight Condensed" panose="020B0502040204020203" pitchFamily="34" charset="0"/>
              </a:rPr>
              <a:t>lebar</a:t>
            </a:r>
            <a:r>
              <a:rPr lang="en-US" sz="2400" dirty="0">
                <a:latin typeface="Bahnschrift SemiLight Condensed" panose="020B0502040204020203" pitchFamily="34" charset="0"/>
              </a:rPr>
              <a:t> 4.57 m dan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400" dirty="0">
                <a:latin typeface="Bahnschrift SemiLight Condensed" panose="020B0502040204020203" pitchFamily="34" charset="0"/>
              </a:rPr>
              <a:t> 6.1 m.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Tangki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diisi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sampai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kedalaman</a:t>
            </a:r>
            <a:r>
              <a:rPr lang="en-US" sz="2400" dirty="0">
                <a:latin typeface="Bahnschrift SemiLight Condensed" panose="020B0502040204020203" pitchFamily="34" charset="0"/>
              </a:rPr>
              <a:t> 5 m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400" dirty="0">
                <a:latin typeface="Bahnschrift SemiLight Condensed" panose="020B0502040204020203" pitchFamily="34" charset="0"/>
              </a:rPr>
              <a:t> air,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dihasilkan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tinggi</a:t>
            </a:r>
            <a:r>
              <a:rPr lang="en-US" sz="2400" dirty="0">
                <a:latin typeface="Bahnschrift SemiLight Condensed" panose="020B0502040204020203" pitchFamily="34" charset="0"/>
              </a:rPr>
              <a:t> 1 m dan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periode</a:t>
            </a:r>
            <a:r>
              <a:rPr lang="en-US" sz="2400" dirty="0">
                <a:latin typeface="Bahnschrift SemiLight Condensed" panose="020B0502040204020203" pitchFamily="34" charset="0"/>
              </a:rPr>
              <a:t> 4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detik</a:t>
            </a:r>
            <a:r>
              <a:rPr lang="en-US" sz="2400" dirty="0">
                <a:latin typeface="Bahnschrift SemiLight Condensed" panose="020B0502040204020203" pitchFamily="34" charset="0"/>
              </a:rPr>
              <a:t>. </a:t>
            </a:r>
            <a:r>
              <a:rPr lang="en-US" sz="2400" dirty="0" err="1">
                <a:latin typeface="Bahnschrift SemiLight Condensed" panose="020B0502040204020203" pitchFamily="34" charset="0"/>
              </a:rPr>
              <a:t>Hitunglah</a:t>
            </a:r>
            <a:r>
              <a:rPr lang="en-US" sz="2400" dirty="0">
                <a:latin typeface="Bahnschrift SemiLight Condensed" panose="020B0502040204020203" pitchFamily="34" charset="0"/>
              </a:rPr>
              <a:t>:</a:t>
            </a:r>
          </a:p>
          <a:p>
            <a:pPr marL="457200" indent="-457200">
              <a:buAutoNum type="alphaLcPeriod"/>
            </a:pPr>
            <a:r>
              <a:rPr lang="en-US" sz="2400" dirty="0" err="1">
                <a:latin typeface="Bahnschrift SemiLight Condensed" panose="020B0502040204020203" pitchFamily="34" charset="0"/>
              </a:rPr>
              <a:t>kecepatan</a:t>
            </a:r>
            <a:r>
              <a:rPr lang="en-US" sz="2400" dirty="0">
                <a:latin typeface="Bahnschrift SemiLight Condensed" panose="020B0502040204020203" pitchFamily="34" charset="0"/>
              </a:rPr>
              <a:t> dan Panjang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gelombangnya</a:t>
            </a:r>
            <a:r>
              <a:rPr lang="en-US" sz="2400" dirty="0">
                <a:latin typeface="Bahnschrift SemiLight Condensed" panose="020B0502040204020203" pitchFamily="34" charset="0"/>
              </a:rPr>
              <a:t>.</a:t>
            </a:r>
          </a:p>
          <a:p>
            <a:pPr marL="457200" indent="-457200">
              <a:buAutoNum type="alphaLcPeriod"/>
            </a:pPr>
            <a:r>
              <a:rPr lang="en-US" sz="2400" dirty="0" err="1">
                <a:latin typeface="Bahnschrift SemiLight Condensed" panose="020B0502040204020203" pitchFamily="34" charset="0"/>
              </a:rPr>
              <a:t>Kecepatan</a:t>
            </a:r>
            <a:r>
              <a:rPr lang="en-US" sz="2400" dirty="0">
                <a:latin typeface="Bahnschrift SemiLight Condensed" panose="020B0502040204020203" pitchFamily="34" charset="0"/>
              </a:rPr>
              <a:t> dan Panjang </a:t>
            </a:r>
            <a:r>
              <a:rPr lang="en-US" sz="2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2400" dirty="0">
                <a:latin typeface="Bahnschrift SemiLight Condensed" panose="020B0502040204020203" pitchFamily="34" charset="0"/>
              </a:rPr>
              <a:t> deep water.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C5CF5D8-318D-42DC-95DF-9990C2CA7ED5}"/>
              </a:ext>
            </a:extLst>
          </p:cNvPr>
          <p:cNvGraphicFramePr>
            <a:graphicFrameLocks noGrp="1"/>
          </p:cNvGraphicFramePr>
          <p:nvPr/>
        </p:nvGraphicFramePr>
        <p:xfrm>
          <a:off x="2158313" y="4973660"/>
          <a:ext cx="30672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98">
                  <a:extLst>
                    <a:ext uri="{9D8B030D-6E8A-4147-A177-3AD203B41FA5}">
                      <a16:colId xmlns:a16="http://schemas.microsoft.com/office/drawing/2014/main" val="1601241186"/>
                    </a:ext>
                  </a:extLst>
                </a:gridCol>
                <a:gridCol w="2421924">
                  <a:extLst>
                    <a:ext uri="{9D8B030D-6E8A-4147-A177-3AD203B41FA5}">
                      <a16:colId xmlns:a16="http://schemas.microsoft.com/office/drawing/2014/main" val="92996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5 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72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9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613775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94A00D1-BE45-428E-8BFB-FC7C47961BBF}"/>
              </a:ext>
            </a:extLst>
          </p:cNvPr>
          <p:cNvGraphicFramePr>
            <a:graphicFrameLocks noGrp="1"/>
          </p:cNvGraphicFramePr>
          <p:nvPr/>
        </p:nvGraphicFramePr>
        <p:xfrm>
          <a:off x="6717956" y="4973660"/>
          <a:ext cx="30672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98">
                  <a:extLst>
                    <a:ext uri="{9D8B030D-6E8A-4147-A177-3AD203B41FA5}">
                      <a16:colId xmlns:a16="http://schemas.microsoft.com/office/drawing/2014/main" val="1601241186"/>
                    </a:ext>
                  </a:extLst>
                </a:gridCol>
                <a:gridCol w="2421924">
                  <a:extLst>
                    <a:ext uri="{9D8B030D-6E8A-4147-A177-3AD203B41FA5}">
                      <a16:colId xmlns:a16="http://schemas.microsoft.com/office/drawing/2014/main" val="929963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5 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72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Lo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9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Bahnschrift SemiLight Condensed" panose="020B0502040204020203" pitchFamily="34" charset="0"/>
                        </a:rPr>
                        <a:t>Co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61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861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Wave kinematic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pic>
        <p:nvPicPr>
          <p:cNvPr id="1026" name="Picture 2" descr="Deep Water Waves">
            <a:extLst>
              <a:ext uri="{FF2B5EF4-FFF2-40B4-BE49-F238E27FC236}">
                <a16:creationId xmlns:a16="http://schemas.microsoft.com/office/drawing/2014/main" id="{436B15E9-D5E0-4058-B508-709826BF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737" y="1877036"/>
            <a:ext cx="5081791" cy="38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1808019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hnschrift SemiLight Condensed" panose="020B0502040204020203" pitchFamily="34" charset="0"/>
              </a:rPr>
              <a:t>Maximum horizontal &amp; vertical velocities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C0D00-27FF-4EA8-9287-9935A0A49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11" y="2515551"/>
            <a:ext cx="3456000" cy="58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9555D-D9FD-4AC3-913A-A24AF8B33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602" y="3298579"/>
            <a:ext cx="3438000" cy="60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3D01-E7E9-4A3C-8333-F8F22D282BD6}"/>
              </a:ext>
            </a:extLst>
          </p:cNvPr>
          <p:cNvSpPr txBox="1"/>
          <p:nvPr/>
        </p:nvSpPr>
        <p:spPr>
          <a:xfrm>
            <a:off x="1529990" y="4011059"/>
            <a:ext cx="611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Bahnschrift SemiLight Condensed" panose="020B0502040204020203" pitchFamily="34" charset="0"/>
              </a:rPr>
              <a:t>H = Tinggi </a:t>
            </a:r>
            <a:r>
              <a:rPr lang="en-US" sz="1400" dirty="0" err="1">
                <a:latin typeface="Bahnschrift SemiLight Condensed" panose="020B0502040204020203" pitchFamily="34" charset="0"/>
              </a:rPr>
              <a:t>gelombang</a:t>
            </a:r>
            <a:r>
              <a:rPr lang="en-US" sz="1400" dirty="0">
                <a:latin typeface="Bahnschrift SemiLight Condensed" panose="020B0502040204020203" pitchFamily="34" charset="0"/>
              </a:rPr>
              <a:t> (m)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49F82-D6F7-4D3C-91CD-BA189D037708}"/>
                  </a:ext>
                </a:extLst>
              </p:cNvPr>
              <p:cNvSpPr txBox="1"/>
              <p:nvPr/>
            </p:nvSpPr>
            <p:spPr>
              <a:xfrm>
                <a:off x="1607602" y="5058465"/>
                <a:ext cx="3836884" cy="30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1400" dirty="0"/>
                  <a:t>          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49F82-D6F7-4D3C-91CD-BA189D037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602" y="5058465"/>
                <a:ext cx="3836884" cy="304635"/>
              </a:xfrm>
              <a:prstGeom prst="rect">
                <a:avLst/>
              </a:prstGeom>
              <a:blipFill>
                <a:blip r:embed="rId6"/>
                <a:stretch>
                  <a:fillRect l="-1272" b="-1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7656944-752E-4EDD-AECE-DA31D273348B}"/>
              </a:ext>
            </a:extLst>
          </p:cNvPr>
          <p:cNvSpPr/>
          <p:nvPr/>
        </p:nvSpPr>
        <p:spPr>
          <a:xfrm>
            <a:off x="1146628" y="4543965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hnschrift SemiLight Condensed" panose="020B0502040204020203" pitchFamily="34" charset="0"/>
              </a:rPr>
              <a:t>Acceleration horizontal &amp; vertical velocities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B48711-962A-4FE8-BE4F-4177AD1CB842}"/>
                  </a:ext>
                </a:extLst>
              </p:cNvPr>
              <p:cNvSpPr txBox="1"/>
              <p:nvPr/>
            </p:nvSpPr>
            <p:spPr>
              <a:xfrm>
                <a:off x="1584380" y="5474849"/>
                <a:ext cx="3895041" cy="30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1400" dirty="0"/>
                  <a:t>          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B48711-962A-4FE8-BE4F-4177AD1C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80" y="5474849"/>
                <a:ext cx="3895041" cy="304635"/>
              </a:xfrm>
              <a:prstGeom prst="rect">
                <a:avLst/>
              </a:prstGeom>
              <a:blipFill>
                <a:blip r:embed="rId7"/>
                <a:stretch>
                  <a:fillRect l="-1252" b="-1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F1DAC88-90C7-412A-A0DF-A7EE919EE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9" t="1" r="16296" b="6060"/>
          <a:stretch/>
        </p:blipFill>
        <p:spPr>
          <a:xfrm>
            <a:off x="2293938" y="4990143"/>
            <a:ext cx="1954212" cy="4145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D7CCA5-6659-44BF-8D89-3EC80B07F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13" t="4009" r="14907" b="7140"/>
          <a:stretch/>
        </p:blipFill>
        <p:spPr>
          <a:xfrm>
            <a:off x="2402284" y="5431422"/>
            <a:ext cx="1845866" cy="3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0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Wave kinematic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1877036"/>
            <a:ext cx="91791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Bahnschrift SemiLight Condensed" panose="020B0502040204020203" pitchFamily="34" charset="0"/>
              </a:rPr>
              <a:t>Contoh</a:t>
            </a:r>
            <a:r>
              <a:rPr lang="en-US" b="1" dirty="0">
                <a:solidFill>
                  <a:srgbClr val="FF0000"/>
                </a:solidFill>
                <a:latin typeface="Bahnschrift SemiLight Condensed" panose="020B0502040204020203" pitchFamily="34" charset="0"/>
              </a:rPr>
              <a:t> 3</a:t>
            </a:r>
            <a:r>
              <a:rPr lang="en-US" b="1" dirty="0">
                <a:latin typeface="Bahnschrift SemiLight Condensed" panose="020B0502040204020203" pitchFamily="34" charset="0"/>
              </a:rPr>
              <a:t>: </a:t>
            </a:r>
            <a:r>
              <a:rPr lang="en-US" dirty="0" err="1">
                <a:latin typeface="Bahnschrift SemiLight Condensed" panose="020B0502040204020203" pitchFamily="34" charset="0"/>
              </a:rPr>
              <a:t>Sebuah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gelombang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merambat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dengan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periode</a:t>
            </a:r>
            <a:r>
              <a:rPr lang="en-US" dirty="0">
                <a:latin typeface="Bahnschrift SemiLight Condensed" panose="020B0502040204020203" pitchFamily="34" charset="0"/>
              </a:rPr>
              <a:t> 8 </a:t>
            </a:r>
            <a:r>
              <a:rPr lang="en-US" dirty="0" err="1">
                <a:latin typeface="Bahnschrift SemiLight Condensed" panose="020B0502040204020203" pitchFamily="34" charset="0"/>
              </a:rPr>
              <a:t>detik</a:t>
            </a:r>
            <a:r>
              <a:rPr lang="en-US" dirty="0">
                <a:latin typeface="Bahnschrift SemiLight Condensed" panose="020B0502040204020203" pitchFamily="34" charset="0"/>
              </a:rPr>
              <a:t>, </a:t>
            </a:r>
            <a:r>
              <a:rPr lang="en-US" dirty="0" err="1">
                <a:latin typeface="Bahnschrift SemiLight Condensed" panose="020B0502040204020203" pitchFamily="34" charset="0"/>
              </a:rPr>
              <a:t>dengan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kedalaman</a:t>
            </a:r>
            <a:r>
              <a:rPr lang="en-US" dirty="0">
                <a:latin typeface="Bahnschrift SemiLight Condensed" panose="020B0502040204020203" pitchFamily="34" charset="0"/>
              </a:rPr>
              <a:t> 15 m dan </a:t>
            </a:r>
            <a:r>
              <a:rPr lang="en-US" dirty="0" err="1">
                <a:latin typeface="Bahnschrift SemiLight Condensed" panose="020B0502040204020203" pitchFamily="34" charset="0"/>
              </a:rPr>
              <a:t>tinggi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gelombang</a:t>
            </a:r>
            <a:r>
              <a:rPr lang="en-US" dirty="0">
                <a:latin typeface="Bahnschrift SemiLight Condensed" panose="020B0502040204020203" pitchFamily="34" charset="0"/>
              </a:rPr>
              <a:t> 5.5 m.</a:t>
            </a:r>
          </a:p>
          <a:p>
            <a:r>
              <a:rPr lang="en-US" dirty="0" err="1">
                <a:latin typeface="Bahnschrift SemiLight Condensed" panose="020B0502040204020203" pitchFamily="34" charset="0"/>
              </a:rPr>
              <a:t>Hitunglah</a:t>
            </a:r>
            <a:r>
              <a:rPr lang="en-US" dirty="0">
                <a:latin typeface="Bahnschrift SemiLight Condensed" panose="020B0502040204020203" pitchFamily="34" charset="0"/>
              </a:rPr>
              <a:t>:</a:t>
            </a:r>
          </a:p>
          <a:p>
            <a:pPr marL="342900" indent="-342900">
              <a:buAutoNum type="alphaLcPeriod"/>
            </a:pPr>
            <a:r>
              <a:rPr lang="en-US" dirty="0" err="1">
                <a:latin typeface="Bahnschrift SemiLight Condensed" panose="020B0502040204020203" pitchFamily="34" charset="0"/>
              </a:rPr>
              <a:t>Kecepatan</a:t>
            </a:r>
            <a:r>
              <a:rPr lang="en-US" dirty="0">
                <a:latin typeface="Bahnschrift SemiLight Condensed" panose="020B0502040204020203" pitchFamily="34" charset="0"/>
              </a:rPr>
              <a:t> horizontal dan vertical pada z -5 m (</a:t>
            </a:r>
            <a:r>
              <a:rPr lang="en-US" dirty="0" err="1">
                <a:latin typeface="Bahnschrift SemiLight Condensed" panose="020B0502040204020203" pitchFamily="34" charset="0"/>
              </a:rPr>
              <a:t>elevasi</a:t>
            </a:r>
            <a:r>
              <a:rPr lang="en-US" dirty="0">
                <a:latin typeface="Bahnschrift SemiLight Condensed" panose="020B0502040204020203" pitchFamily="34" charset="0"/>
              </a:rPr>
              <a:t>) </a:t>
            </a:r>
            <a:r>
              <a:rPr lang="en-US" dirty="0" err="1">
                <a:latin typeface="Bahnschrift SemiLight Condensed" panose="020B0502040204020203" pitchFamily="34" charset="0"/>
              </a:rPr>
              <a:t>dibawah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permukaan</a:t>
            </a:r>
            <a:r>
              <a:rPr lang="en-US" dirty="0">
                <a:latin typeface="Bahnschrift SemiLight Condensed" panose="020B0502040204020203" pitchFamily="34" charset="0"/>
              </a:rPr>
              <a:t> air </a:t>
            </a:r>
            <a:r>
              <a:rPr lang="en-US" dirty="0" err="1">
                <a:latin typeface="Bahnschrift SemiLight Condensed" panose="020B0502040204020203" pitchFamily="34" charset="0"/>
              </a:rPr>
              <a:t>laut</a:t>
            </a:r>
            <a:endParaRPr lang="en-US" dirty="0">
              <a:latin typeface="Bahnschrift SemiLight Condensed" panose="020B0502040204020203" pitchFamily="34" charset="0"/>
            </a:endParaRPr>
          </a:p>
          <a:p>
            <a:pPr marL="342900" indent="-342900">
              <a:buFontTx/>
              <a:buAutoNum type="alphaLcPeriod"/>
            </a:pPr>
            <a:r>
              <a:rPr lang="en-US" dirty="0" err="1">
                <a:latin typeface="Bahnschrift SemiLight Condensed" panose="020B0502040204020203" pitchFamily="34" charset="0"/>
              </a:rPr>
              <a:t>Percepatan</a:t>
            </a:r>
            <a:r>
              <a:rPr lang="en-US" dirty="0">
                <a:latin typeface="Bahnschrift SemiLight Condensed" panose="020B0502040204020203" pitchFamily="34" charset="0"/>
              </a:rPr>
              <a:t>  horizontal dan vertical pada z -5 m (</a:t>
            </a:r>
            <a:r>
              <a:rPr lang="en-US" dirty="0" err="1">
                <a:latin typeface="Bahnschrift SemiLight Condensed" panose="020B0502040204020203" pitchFamily="34" charset="0"/>
              </a:rPr>
              <a:t>elevasi</a:t>
            </a:r>
            <a:r>
              <a:rPr lang="en-US" dirty="0">
                <a:latin typeface="Bahnschrift SemiLight Condensed" panose="020B0502040204020203" pitchFamily="34" charset="0"/>
              </a:rPr>
              <a:t>) </a:t>
            </a:r>
            <a:r>
              <a:rPr lang="en-US" dirty="0" err="1">
                <a:latin typeface="Bahnschrift SemiLight Condensed" panose="020B0502040204020203" pitchFamily="34" charset="0"/>
              </a:rPr>
              <a:t>dibawah</a:t>
            </a:r>
            <a:r>
              <a:rPr lang="en-US" dirty="0"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latin typeface="Bahnschrift SemiLight Condensed" panose="020B0502040204020203" pitchFamily="34" charset="0"/>
              </a:rPr>
              <a:t>permukaan</a:t>
            </a:r>
            <a:r>
              <a:rPr lang="en-US" dirty="0">
                <a:latin typeface="Bahnschrift SemiLight Condensed" panose="020B0502040204020203" pitchFamily="34" charset="0"/>
              </a:rPr>
              <a:t> air </a:t>
            </a:r>
            <a:r>
              <a:rPr lang="en-US" dirty="0" err="1">
                <a:latin typeface="Bahnschrift SemiLight Condensed" panose="020B0502040204020203" pitchFamily="34" charset="0"/>
              </a:rPr>
              <a:t>laut</a:t>
            </a:r>
            <a:endParaRPr lang="en-US" dirty="0">
              <a:latin typeface="Bahnschrift SemiLight Condensed" panose="020B0502040204020203" pitchFamily="34" charset="0"/>
            </a:endParaRPr>
          </a:p>
          <a:p>
            <a:r>
              <a:rPr lang="en-US" dirty="0">
                <a:latin typeface="Bahnschrift SemiLight Condensed" panose="020B0502040204020203" pitchFamily="34" charset="0"/>
              </a:rPr>
              <a:t>(</a:t>
            </a:r>
            <a:r>
              <a:rPr lang="en-US" dirty="0" err="1">
                <a:latin typeface="Bahnschrift SemiLight Condensed" panose="020B0502040204020203" pitchFamily="34" charset="0"/>
              </a:rPr>
              <a:t>sudut</a:t>
            </a:r>
            <a:r>
              <a:rPr lang="en-US" dirty="0">
                <a:latin typeface="Bahnschrift SemiLight Condensed" panose="020B0502040204020203" pitchFamily="34" charset="0"/>
              </a:rPr>
              <a:t> = 60’)</a:t>
            </a:r>
          </a:p>
        </p:txBody>
      </p:sp>
    </p:spTree>
    <p:extLst>
      <p:ext uri="{BB962C8B-B14F-4D97-AF65-F5344CB8AC3E}">
        <p14:creationId xmlns:p14="http://schemas.microsoft.com/office/powerpoint/2010/main" val="3995673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Calculation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2995798" y="2524261"/>
            <a:ext cx="1996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Wave 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7CADD-50A8-4925-B497-0CFA2C75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7" y="2893593"/>
            <a:ext cx="7553323" cy="305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95C978C1-694F-466B-9E84-EDEE7F7A2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22" y="1064448"/>
            <a:ext cx="4389351" cy="56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3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Contoh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soal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146628" y="2293405"/>
            <a:ext cx="934627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Gelombang</a:t>
            </a:r>
            <a:r>
              <a:rPr lang="en-US" b="1" dirty="0"/>
              <a:t> 10 </a:t>
            </a:r>
            <a:r>
              <a:rPr lang="en-US" b="1" dirty="0" err="1"/>
              <a:t>detik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amplitude 1 meter </a:t>
            </a:r>
            <a:r>
              <a:rPr lang="en-US" b="1" dirty="0" err="1"/>
              <a:t>dimana</a:t>
            </a:r>
            <a:r>
              <a:rPr lang="en-US" b="1" dirty="0"/>
              <a:t> </a:t>
            </a:r>
            <a:r>
              <a:rPr lang="en-US" b="1" dirty="0" err="1"/>
              <a:t>kedalaman</a:t>
            </a:r>
            <a:r>
              <a:rPr lang="en-US" b="1" dirty="0"/>
              <a:t> 100 meter </a:t>
            </a:r>
            <a:r>
              <a:rPr lang="en-US" b="1" dirty="0" err="1"/>
              <a:t>mendekati</a:t>
            </a:r>
            <a:r>
              <a:rPr lang="en-US" b="1" dirty="0"/>
              <a:t> </a:t>
            </a:r>
            <a:r>
              <a:rPr lang="en-US" b="1" dirty="0" err="1"/>
              <a:t>pantai</a:t>
            </a:r>
            <a:r>
              <a:rPr lang="en-US" b="1" dirty="0"/>
              <a:t>.</a:t>
            </a:r>
          </a:p>
          <a:p>
            <a:r>
              <a:rPr lang="en-US" b="1" dirty="0" err="1"/>
              <a:t>Hitung</a:t>
            </a:r>
            <a:r>
              <a:rPr lang="en-US" b="1" dirty="0"/>
              <a:t>:</a:t>
            </a:r>
          </a:p>
          <a:p>
            <a:pPr marL="342900" indent="-342900">
              <a:buAutoNum type="alphaLcPeriod"/>
            </a:pPr>
            <a:r>
              <a:rPr lang="en-US" b="1" dirty="0"/>
              <a:t>Panjang </a:t>
            </a:r>
            <a:r>
              <a:rPr lang="en-US" b="1" dirty="0" err="1"/>
              <a:t>gelombang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kedalaman</a:t>
            </a:r>
            <a:r>
              <a:rPr lang="en-US" b="1" dirty="0"/>
              <a:t> 5m, 20m, 50m, 100m</a:t>
            </a:r>
          </a:p>
          <a:p>
            <a:pPr marL="342900" indent="-342900">
              <a:buAutoNum type="alphaLcPeriod"/>
            </a:pPr>
            <a:r>
              <a:rPr lang="en-US" b="1" dirty="0" err="1"/>
              <a:t>Amplitudo</a:t>
            </a:r>
            <a:r>
              <a:rPr lang="en-US" b="1" dirty="0"/>
              <a:t> </a:t>
            </a:r>
            <a:r>
              <a:rPr lang="en-US" b="1" dirty="0" err="1"/>
              <a:t>masing-masing</a:t>
            </a:r>
            <a:endParaRPr lang="en-US" b="1" dirty="0"/>
          </a:p>
          <a:p>
            <a:pPr marL="342900" indent="-342900">
              <a:buAutoNum type="alphaLcPeriod"/>
            </a:pPr>
            <a:r>
              <a:rPr lang="en-US" b="1" dirty="0" err="1"/>
              <a:t>Kecepatan</a:t>
            </a:r>
            <a:r>
              <a:rPr lang="en-US" b="1" dirty="0"/>
              <a:t> </a:t>
            </a:r>
            <a:r>
              <a:rPr lang="en-US" b="1" dirty="0" err="1"/>
              <a:t>Maks</a:t>
            </a:r>
            <a:r>
              <a:rPr lang="en-US" b="1" dirty="0"/>
              <a:t>. horizontal dan vertical pada </a:t>
            </a:r>
            <a:r>
              <a:rPr lang="en-US" b="1" dirty="0" err="1"/>
              <a:t>kondisi</a:t>
            </a:r>
            <a:r>
              <a:rPr lang="en-US" b="1" dirty="0"/>
              <a:t> air </a:t>
            </a:r>
            <a:r>
              <a:rPr lang="en-US" b="1" dirty="0" err="1"/>
              <a:t>tenang</a:t>
            </a:r>
            <a:endParaRPr lang="en-US" b="1" dirty="0"/>
          </a:p>
          <a:p>
            <a:pPr marL="342900" indent="-342900">
              <a:buAutoNum type="alphaLcPeriod"/>
            </a:pPr>
            <a:r>
              <a:rPr lang="en-US" b="1" dirty="0" err="1"/>
              <a:t>Klasifikasikan</a:t>
            </a:r>
            <a:r>
              <a:rPr lang="en-US" b="1" dirty="0"/>
              <a:t> </a:t>
            </a:r>
            <a:r>
              <a:rPr lang="en-US" b="1" dirty="0" err="1"/>
              <a:t>gelombang</a:t>
            </a:r>
            <a:r>
              <a:rPr lang="en-US" b="1" dirty="0"/>
              <a:t> yang </a:t>
            </a:r>
            <a:r>
              <a:rPr lang="en-US" b="1" dirty="0" err="1"/>
              <a:t>terjadi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6249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C2E0499-3527-4962-AF35-CF6E53B347D9}"/>
              </a:ext>
            </a:extLst>
          </p:cNvPr>
          <p:cNvSpPr/>
          <p:nvPr/>
        </p:nvSpPr>
        <p:spPr>
          <a:xfrm rot="10800000" flipV="1">
            <a:off x="7308915" y="1918355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2AAF-14BF-4EAC-9641-2227C2F6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160" y="611050"/>
            <a:ext cx="8969918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sz="9600" b="1" dirty="0" err="1">
                <a:latin typeface="Agency FB" panose="020B0503020202020204" pitchFamily="34" charset="0"/>
              </a:rPr>
              <a:t>Bangunan</a:t>
            </a:r>
            <a:r>
              <a:rPr lang="en-US" sz="9600" b="1" dirty="0">
                <a:latin typeface="Agency FB" panose="020B0503020202020204" pitchFamily="34" charset="0"/>
              </a:rPr>
              <a:t> Lepas Pantai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ACACF-6807-4F27-A8B1-FBCEF37D9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8263" y="4588832"/>
            <a:ext cx="7010401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Dr.Eng</a:t>
            </a:r>
            <a:r>
              <a:rPr lang="en-US" dirty="0">
                <a:latin typeface="Bahnschrift Condensed" panose="020B0502040204020203" pitchFamily="34" charset="0"/>
              </a:rPr>
              <a:t>. Gerry Liston Putra, S.T., M.T.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Departemen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Mesin</a:t>
            </a:r>
            <a:endParaRPr lang="en-US" dirty="0">
              <a:latin typeface="Bahnschrift Condensed" panose="020B0502040204020203" pitchFamily="34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Fakultas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Universitas</a:t>
            </a:r>
            <a:r>
              <a:rPr lang="en-US" dirty="0">
                <a:latin typeface="Bahnschrift Condensed" panose="020B0502040204020203" pitchFamily="34" charset="0"/>
              </a:rPr>
              <a:t> Indonesia</a:t>
            </a: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B46A2F4-5385-477C-9D79-017AA26D6941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75807C6-F72C-410A-8B0E-460AAC83F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0" b="7977"/>
          <a:stretch/>
        </p:blipFill>
        <p:spPr>
          <a:xfrm>
            <a:off x="-160259" y="58680"/>
            <a:ext cx="2157672" cy="2939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2E9749-8223-453D-8592-E4B002220690}"/>
              </a:ext>
            </a:extLst>
          </p:cNvPr>
          <p:cNvSpPr/>
          <p:nvPr/>
        </p:nvSpPr>
        <p:spPr>
          <a:xfrm>
            <a:off x="5707820" y="2998650"/>
            <a:ext cx="6037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Lecture #6</a:t>
            </a:r>
            <a:r>
              <a:rPr lang="en-US" sz="2800" dirty="0">
                <a:latin typeface="Bahnschrift Condensed" panose="020B0502040204020203" pitchFamily="34" charset="0"/>
              </a:rPr>
              <a:t>: Offshore Oil and Gas Platform - Fixed</a:t>
            </a:r>
          </a:p>
        </p:txBody>
      </p:sp>
    </p:spTree>
    <p:extLst>
      <p:ext uri="{BB962C8B-B14F-4D97-AF65-F5344CB8AC3E}">
        <p14:creationId xmlns:p14="http://schemas.microsoft.com/office/powerpoint/2010/main" val="120157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Offshore Structure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584568"/>
            <a:ext cx="439447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Jacket leg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Jack up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Semi submersible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Mooring buoy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Floating production and offloading (</a:t>
            </a:r>
            <a:r>
              <a:rPr lang="en-US" b="1" dirty="0" err="1"/>
              <a:t>fpso</a:t>
            </a:r>
            <a:r>
              <a:rPr lang="en-US" b="1" dirty="0"/>
              <a:t>)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ow Do Jackups Work? | Rigzone">
            <a:extLst>
              <a:ext uri="{FF2B5EF4-FFF2-40B4-BE49-F238E27FC236}">
                <a16:creationId xmlns:a16="http://schemas.microsoft.com/office/drawing/2014/main" id="{2C4B524C-6021-40EA-84C3-3D145A694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51" y="4409303"/>
            <a:ext cx="2625948" cy="244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led Offshore Platform Structures - Offshore Structure Series - Drilling  Formulas and Drilling Calculations">
            <a:extLst>
              <a:ext uri="{FF2B5EF4-FFF2-40B4-BE49-F238E27FC236}">
                <a16:creationId xmlns:a16="http://schemas.microsoft.com/office/drawing/2014/main" id="{CD132ADA-4DAE-4D91-B4E2-CA2A880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36" y="4409303"/>
            <a:ext cx="1954887" cy="24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Semisubmersibles Work? | Rigzone">
            <a:extLst>
              <a:ext uri="{FF2B5EF4-FFF2-40B4-BE49-F238E27FC236}">
                <a16:creationId xmlns:a16="http://schemas.microsoft.com/office/drawing/2014/main" id="{CCE559A3-FD50-4688-9223-34C91FD2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98" y="4408875"/>
            <a:ext cx="2449125" cy="244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il Barge; | SHIP-BROKER | Page 2">
            <a:extLst>
              <a:ext uri="{FF2B5EF4-FFF2-40B4-BE49-F238E27FC236}">
                <a16:creationId xmlns:a16="http://schemas.microsoft.com/office/drawing/2014/main" id="{4700CE0C-1BD7-4990-9698-DD10611B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3" y="4408874"/>
            <a:ext cx="5212863" cy="24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ri Mengenal FPSO – Achmad Makmur">
            <a:extLst>
              <a:ext uri="{FF2B5EF4-FFF2-40B4-BE49-F238E27FC236}">
                <a16:creationId xmlns:a16="http://schemas.microsoft.com/office/drawing/2014/main" id="{BE620301-57D7-4EBE-9864-EC7CBBB0F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1"/>
          <a:stretch/>
        </p:blipFill>
        <p:spPr bwMode="auto">
          <a:xfrm>
            <a:off x="7731211" y="1234352"/>
            <a:ext cx="4460789" cy="26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7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Wave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C17B9-17AB-4C68-84DC-01D60B2B880C}"/>
              </a:ext>
            </a:extLst>
          </p:cNvPr>
          <p:cNvSpPr txBox="1"/>
          <p:nvPr/>
        </p:nvSpPr>
        <p:spPr>
          <a:xfrm>
            <a:off x="1146628" y="6086580"/>
            <a:ext cx="1055110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Miniatur</a:t>
            </a:r>
            <a:r>
              <a:rPr lang="en-US" sz="2000" dirty="0">
                <a:latin typeface="Bahnschrift SemiBold Condensed" panose="020B0502040204020203" pitchFamily="34" charset="0"/>
              </a:rPr>
              <a:t> Wave Tank    (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https://www.youtube.com/watch?v=-m_VDE-BSgc</a:t>
            </a:r>
            <a:r>
              <a:rPr lang="en-US" sz="2000" dirty="0"/>
              <a:t>)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Online Media 4" title="Miniature wave tank">
            <a:hlinkClick r:id="" action="ppaction://media"/>
            <a:extLst>
              <a:ext uri="{FF2B5EF4-FFF2-40B4-BE49-F238E27FC236}">
                <a16:creationId xmlns:a16="http://schemas.microsoft.com/office/drawing/2014/main" id="{9A4BD7EB-9166-4206-95CB-45D11AD8EE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91265" y="1222825"/>
            <a:ext cx="7809470" cy="4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3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Faktor</a:t>
            </a:r>
            <a:r>
              <a:rPr lang="en-US" dirty="0">
                <a:latin typeface="Bahnschrift Condensed" panose="020B0502040204020203" pitchFamily="34" charset="0"/>
              </a:rPr>
              <a:t> Beban </a:t>
            </a:r>
            <a:r>
              <a:rPr lang="en-US" dirty="0" err="1">
                <a:latin typeface="Bahnschrift Condensed" panose="020B0502040204020203" pitchFamily="34" charset="0"/>
              </a:rPr>
              <a:t>Lingkungan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307007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Kedalaman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perairan</a:t>
            </a:r>
            <a:r>
              <a:rPr lang="en-US" dirty="0">
                <a:latin typeface="Bahnschrift SemiBold Condensed" panose="020B0502040204020203" pitchFamily="34" charset="0"/>
              </a:rPr>
              <a:t>(water depth)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Angin</a:t>
            </a:r>
            <a:r>
              <a:rPr lang="en-US" dirty="0">
                <a:latin typeface="Bahnschrift SemiBold Condensed" panose="020B0502040204020203" pitchFamily="34" charset="0"/>
              </a:rPr>
              <a:t>(wind)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Gelombang</a:t>
            </a:r>
            <a:r>
              <a:rPr lang="en-US" dirty="0">
                <a:latin typeface="Bahnschrift SemiBold Condensed" panose="020B0502040204020203" pitchFamily="34" charset="0"/>
              </a:rPr>
              <a:t>(wave)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Pasang </a:t>
            </a:r>
            <a:r>
              <a:rPr lang="en-US" dirty="0" err="1">
                <a:latin typeface="Bahnschrift SemiBold Condensed" panose="020B0502040204020203" pitchFamily="34" charset="0"/>
              </a:rPr>
              <a:t>surut</a:t>
            </a:r>
            <a:r>
              <a:rPr lang="en-US" dirty="0">
                <a:latin typeface="Bahnschrift SemiBold Condensed" panose="020B0502040204020203" pitchFamily="34" charset="0"/>
              </a:rPr>
              <a:t>(tide)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Arus</a:t>
            </a:r>
            <a:r>
              <a:rPr lang="en-US" dirty="0">
                <a:latin typeface="Bahnschrift SemiBold Condensed" panose="020B0502040204020203" pitchFamily="34" charset="0"/>
              </a:rPr>
              <a:t>(current)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Kondisi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dasar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laut</a:t>
            </a:r>
            <a:r>
              <a:rPr lang="en-US" dirty="0">
                <a:latin typeface="Bahnschrift SemiBold Condensed" panose="020B0502040204020203" pitchFamily="34" charset="0"/>
              </a:rPr>
              <a:t>(seabed)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Penggerusan</a:t>
            </a:r>
            <a:r>
              <a:rPr lang="en-US" dirty="0">
                <a:latin typeface="Bahnschrift SemiBold Condensed" panose="020B0502040204020203" pitchFamily="34" charset="0"/>
              </a:rPr>
              <a:t>(scouring)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 Condensed" panose="020B0502040204020203" pitchFamily="34" charset="0"/>
              </a:rPr>
              <a:t>Tektonik</a:t>
            </a:r>
            <a:r>
              <a:rPr lang="en-US" dirty="0">
                <a:latin typeface="Bahnschrift SemiBold Condensed" panose="020B0502040204020203" pitchFamily="34" charset="0"/>
              </a:rPr>
              <a:t> (earthquake)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803D5D-25CF-4AC0-A40E-4D03FDF2D347}"/>
              </a:ext>
            </a:extLst>
          </p:cNvPr>
          <p:cNvSpPr txBox="1"/>
          <p:nvPr/>
        </p:nvSpPr>
        <p:spPr>
          <a:xfrm>
            <a:off x="5667623" y="4440361"/>
            <a:ext cx="6116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Bahnschrift SemiCondensed" panose="020B0502040204020203" pitchFamily="34" charset="0"/>
              </a:rPr>
              <a:t>Kedalaman</a:t>
            </a:r>
            <a:r>
              <a:rPr lang="en-US" b="1" dirty="0">
                <a:latin typeface="Bahnschrift SemiCondensed" panose="020B0502040204020203" pitchFamily="34" charset="0"/>
              </a:rPr>
              <a:t> </a:t>
            </a:r>
            <a:r>
              <a:rPr lang="en-US" b="1" dirty="0" err="1">
                <a:latin typeface="Bahnschrift SemiCondensed" panose="020B0502040204020203" pitchFamily="34" charset="0"/>
              </a:rPr>
              <a:t>Perairan</a:t>
            </a:r>
            <a:r>
              <a:rPr lang="en-US" b="1" dirty="0">
                <a:latin typeface="Bahnschrift SemiCondensed" panose="020B0502040204020203" pitchFamily="34" charset="0"/>
              </a:rPr>
              <a:t> 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Condensed" panose="020B0502040204020203" pitchFamily="34" charset="0"/>
              </a:rPr>
              <a:t>Laut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jawa</a:t>
            </a:r>
            <a:r>
              <a:rPr lang="en-US" dirty="0">
                <a:latin typeface="Bahnschrift SemiCondensed" panose="020B0502040204020203" pitchFamily="34" charset="0"/>
              </a:rPr>
              <a:t> 10-60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Condensed" panose="020B0502040204020203" pitchFamily="34" charset="0"/>
              </a:rPr>
              <a:t>Laut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natuna</a:t>
            </a:r>
            <a:r>
              <a:rPr lang="en-US" dirty="0">
                <a:latin typeface="Bahnschrift SemiCondensed" panose="020B0502040204020203" pitchFamily="34" charset="0"/>
              </a:rPr>
              <a:t> 100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Condensed" panose="020B0502040204020203" pitchFamily="34" charset="0"/>
              </a:rPr>
              <a:t>Selat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makassar</a:t>
            </a:r>
            <a:r>
              <a:rPr lang="en-US" dirty="0">
                <a:latin typeface="Bahnschrift SemiCondensed" panose="020B0502040204020203" pitchFamily="34" charset="0"/>
              </a:rPr>
              <a:t> 1000-2000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Muara </a:t>
            </a:r>
            <a:r>
              <a:rPr lang="en-US" dirty="0" err="1">
                <a:latin typeface="Bahnschrift SemiCondensed" panose="020B0502040204020203" pitchFamily="34" charset="0"/>
              </a:rPr>
              <a:t>mahakam</a:t>
            </a:r>
            <a:r>
              <a:rPr lang="en-US" dirty="0">
                <a:latin typeface="Bahnschrift SemiCondensed" panose="020B0502040204020203" pitchFamily="34" charset="0"/>
              </a:rPr>
              <a:t> 10-60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Condensed" panose="020B0502040204020203" pitchFamily="34" charset="0"/>
              </a:rPr>
              <a:t>Bangunan</a:t>
            </a:r>
            <a:r>
              <a:rPr lang="en-US" dirty="0">
                <a:latin typeface="Bahnschrift SemiCondensed" panose="020B0502040204020203" pitchFamily="34" charset="0"/>
              </a:rPr>
              <a:t> offshore  oil platform </a:t>
            </a:r>
            <a:r>
              <a:rPr lang="en-US" dirty="0" err="1">
                <a:latin typeface="Bahnschrift SemiCondensed" panose="020B0502040204020203" pitchFamily="34" charset="0"/>
              </a:rPr>
              <a:t>banyak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terdapat</a:t>
            </a:r>
            <a:r>
              <a:rPr lang="en-US" dirty="0">
                <a:latin typeface="Bahnschrift SemiCondensed" panose="020B0502040204020203" pitchFamily="34" charset="0"/>
              </a:rPr>
              <a:t> di </a:t>
            </a:r>
            <a:r>
              <a:rPr lang="en-US" dirty="0" err="1">
                <a:latin typeface="Bahnschrift SemiCondensed" panose="020B0502040204020203" pitchFamily="34" charset="0"/>
              </a:rPr>
              <a:t>utara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jawa</a:t>
            </a:r>
            <a:r>
              <a:rPr lang="en-US" dirty="0">
                <a:latin typeface="Bahnschrift SemiCondensed" panose="020B0502040204020203" pitchFamily="34" charset="0"/>
              </a:rPr>
              <a:t>, </a:t>
            </a:r>
            <a:r>
              <a:rPr lang="en-US" dirty="0" err="1">
                <a:latin typeface="Bahnschrift SemiCondensed" panose="020B0502040204020203" pitchFamily="34" charset="0"/>
              </a:rPr>
              <a:t>muara</a:t>
            </a:r>
            <a:r>
              <a:rPr lang="en-US" dirty="0"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latin typeface="Bahnschrift SemiCondensed" panose="020B0502040204020203" pitchFamily="34" charset="0"/>
              </a:rPr>
              <a:t>mahakam</a:t>
            </a:r>
            <a:r>
              <a:rPr lang="en-US" dirty="0">
                <a:latin typeface="Bahnschrift SemiCondensed" panose="020B0502040204020203" pitchFamily="34" charset="0"/>
              </a:rPr>
              <a:t> dan </a:t>
            </a:r>
            <a:r>
              <a:rPr lang="en-US" dirty="0" err="1">
                <a:latin typeface="Bahnschrift SemiCondensed" panose="020B0502040204020203" pitchFamily="34" charset="0"/>
              </a:rPr>
              <a:t>natuna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pic>
        <p:nvPicPr>
          <p:cNvPr id="2050" name="Picture 2" descr="Gambar Peta Indonesia Lengkap » Republik SEO">
            <a:extLst>
              <a:ext uri="{FF2B5EF4-FFF2-40B4-BE49-F238E27FC236}">
                <a16:creationId xmlns:a16="http://schemas.microsoft.com/office/drawing/2014/main" id="{9EA4FAE3-64BE-4A1D-992D-1D1F7D3F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89" y="1528286"/>
            <a:ext cx="4086997" cy="20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6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Jenis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Bangunan</a:t>
            </a:r>
            <a:r>
              <a:rPr lang="en-US" dirty="0">
                <a:latin typeface="Bahnschrift Condensed" panose="020B0502040204020203" pitchFamily="34" charset="0"/>
              </a:rPr>
              <a:t>-System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3321743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err="1">
                <a:latin typeface="Bahnschrift SemiBold Condensed" panose="020B0502040204020203" pitchFamily="34" charset="0"/>
              </a:rPr>
              <a:t>Bangunan</a:t>
            </a:r>
            <a:r>
              <a:rPr lang="en-US" sz="2800" dirty="0">
                <a:latin typeface="Bahnschrift SemiBold Condensed" panose="020B0502040204020203" pitchFamily="34" charset="0"/>
              </a:rPr>
              <a:t> </a:t>
            </a:r>
            <a:r>
              <a:rPr lang="en-US" sz="2800" dirty="0" err="1">
                <a:latin typeface="Bahnschrift SemiBold Condensed" panose="020B0502040204020203" pitchFamily="34" charset="0"/>
              </a:rPr>
              <a:t>Terpancang</a:t>
            </a:r>
            <a:endParaRPr lang="en-US" sz="2800" dirty="0">
              <a:latin typeface="Bahnschrift SemiBold Condensed" panose="020B0502040204020203" pitchFamily="34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800" dirty="0">
                <a:latin typeface="Bahnschrift SemiBold Condensed" panose="020B0502040204020203" pitchFamily="34" charset="0"/>
              </a:rPr>
              <a:t>Fixed Jacket Leg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800" dirty="0">
                <a:latin typeface="Bahnschrift SemiBold Condensed" panose="020B0502040204020203" pitchFamily="34" charset="0"/>
              </a:rPr>
              <a:t>Jack up Structure</a:t>
            </a:r>
          </a:p>
          <a:p>
            <a:pPr marL="342900" indent="-342900">
              <a:buAutoNum type="arabicPeriod"/>
            </a:pPr>
            <a:r>
              <a:rPr lang="en-US" sz="2800" dirty="0" err="1">
                <a:latin typeface="Bahnschrift SemiBold Condensed" panose="020B0502040204020203" pitchFamily="34" charset="0"/>
              </a:rPr>
              <a:t>Bangunan</a:t>
            </a:r>
            <a:r>
              <a:rPr lang="en-US" sz="2800" dirty="0">
                <a:latin typeface="Bahnschrift SemiBold Condensed" panose="020B0502040204020203" pitchFamily="34" charset="0"/>
              </a:rPr>
              <a:t> </a:t>
            </a:r>
            <a:r>
              <a:rPr lang="en-US" sz="2800" dirty="0" err="1">
                <a:latin typeface="Bahnschrift SemiBold Condensed" panose="020B0502040204020203" pitchFamily="34" charset="0"/>
              </a:rPr>
              <a:t>Terikat</a:t>
            </a:r>
            <a:endParaRPr lang="en-US" sz="2800" dirty="0">
              <a:latin typeface="Bahnschrift SemiBold Condensed" panose="020B0502040204020203" pitchFamily="34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800" dirty="0">
                <a:latin typeface="Bahnschrift SemiBold Condensed" panose="020B0502040204020203" pitchFamily="34" charset="0"/>
              </a:rPr>
              <a:t>TLP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800" dirty="0">
                <a:latin typeface="Bahnschrift SemiBold Condensed" panose="020B0502040204020203" pitchFamily="34" charset="0"/>
              </a:rPr>
              <a:t>Mooring </a:t>
            </a:r>
            <a:r>
              <a:rPr lang="en-US" sz="2800" dirty="0" err="1">
                <a:latin typeface="Bahnschrift SemiBold Condensed" panose="020B0502040204020203" pitchFamily="34" charset="0"/>
              </a:rPr>
              <a:t>Bouy</a:t>
            </a:r>
            <a:endParaRPr lang="en-US" sz="2800" dirty="0">
              <a:latin typeface="Bahnschrift SemiBold Condensed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800" dirty="0" err="1">
                <a:latin typeface="Bahnschrift SemiBold Condensed" panose="020B0502040204020203" pitchFamily="34" charset="0"/>
              </a:rPr>
              <a:t>Bangunan</a:t>
            </a:r>
            <a:r>
              <a:rPr lang="en-US" sz="2800" dirty="0">
                <a:latin typeface="Bahnschrift SemiBold Condensed" panose="020B0502040204020203" pitchFamily="34" charset="0"/>
              </a:rPr>
              <a:t> </a:t>
            </a:r>
            <a:r>
              <a:rPr lang="en-US" sz="2800" dirty="0" err="1">
                <a:latin typeface="Bahnschrift SemiBold Condensed" panose="020B0502040204020203" pitchFamily="34" charset="0"/>
              </a:rPr>
              <a:t>Terapung</a:t>
            </a:r>
            <a:endParaRPr lang="en-US" sz="2800" dirty="0">
              <a:latin typeface="Bahnschrift SemiBold Condensed" panose="020B0502040204020203" pitchFamily="34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800" dirty="0" err="1">
                <a:latin typeface="Bahnschrift SemiBold Condensed" panose="020B0502040204020203" pitchFamily="34" charset="0"/>
              </a:rPr>
              <a:t>Kapal</a:t>
            </a:r>
            <a:endParaRPr lang="en-US" sz="2800" dirty="0">
              <a:latin typeface="Bahnschrift SemiBold Condensed" panose="020B0502040204020203" pitchFamily="34" charset="0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800" dirty="0">
                <a:latin typeface="Bahnschrift SemiBold Condensed" panose="020B0502040204020203" pitchFamily="34" charset="0"/>
              </a:rPr>
              <a:t>Semi Submersible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Floating Production System Projected To Grow 40% In">
            <a:extLst>
              <a:ext uri="{FF2B5EF4-FFF2-40B4-BE49-F238E27FC236}">
                <a16:creationId xmlns:a16="http://schemas.microsoft.com/office/drawing/2014/main" id="{E7C45194-B234-406D-9EBB-0EC9AD46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768" y="796997"/>
            <a:ext cx="2687478" cy="27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86EA1-434E-4176-9AE0-43EA6647E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95" y="3932700"/>
            <a:ext cx="4258907" cy="27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04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Fixed Jacket Leg Offshore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341792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Bahnschrift SemiBold Condensed" panose="020B0502040204020203" pitchFamily="34" charset="0"/>
              </a:rPr>
              <a:t>Struktur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terdiri</a:t>
            </a:r>
            <a:r>
              <a:rPr lang="en-US" sz="2400" dirty="0">
                <a:latin typeface="Bahnschrift SemiBold Condensed" panose="020B0502040204020203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Bahnschrift SemiBold Condensed" panose="020B0502040204020203" pitchFamily="34" charset="0"/>
              </a:rPr>
              <a:t>Wellhead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Bahnschrift SemiBold Condensed" panose="020B0502040204020203" pitchFamily="34" charset="0"/>
              </a:rPr>
              <a:t>Production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Bahnschrift SemiBold Condensed" panose="020B0502040204020203" pitchFamily="34" charset="0"/>
              </a:rPr>
              <a:t>Living Quarter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Bahnschrift SemiBold Condensed" panose="020B0502040204020203" pitchFamily="34" charset="0"/>
              </a:rPr>
              <a:t>Flare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Bahnschrift SemiBold Condensed" panose="020B0502040204020203" pitchFamily="34" charset="0"/>
              </a:rPr>
              <a:t>Junction (</a:t>
            </a:r>
            <a:r>
              <a:rPr lang="en-US" sz="2400" dirty="0" err="1">
                <a:latin typeface="Bahnschrift SemiBold Condensed" panose="020B0502040204020203" pitchFamily="34" charset="0"/>
              </a:rPr>
              <a:t>Jembatan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hubung</a:t>
            </a:r>
            <a:r>
              <a:rPr lang="en-US" sz="2400" dirty="0">
                <a:latin typeface="Bahnschrift SemiBold Condensed" panose="020B0502040204020203" pitchFamily="34" charset="0"/>
              </a:rPr>
              <a:t>)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Membangun Offshore Platform (Anjungan Lepas Pantai) - OMC">
            <a:extLst>
              <a:ext uri="{FF2B5EF4-FFF2-40B4-BE49-F238E27FC236}">
                <a16:creationId xmlns:a16="http://schemas.microsoft.com/office/drawing/2014/main" id="{37EEF57B-3714-4BFF-9B7D-9B7EE88D3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69" y="885256"/>
            <a:ext cx="3852176" cy="27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cket Construction of Oil &amp;amp; Gas Platform | Mande Blog">
            <a:extLst>
              <a:ext uri="{FF2B5EF4-FFF2-40B4-BE49-F238E27FC236}">
                <a16:creationId xmlns:a16="http://schemas.microsoft.com/office/drawing/2014/main" id="{B75A1229-9689-4BE0-9F75-8EE3166A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69" y="3757222"/>
            <a:ext cx="3852176" cy="288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239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Fixed Jacket Leg Offshore (Component)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Main components of a typical jacket structure | Download Scientific Diagram">
            <a:extLst>
              <a:ext uri="{FF2B5EF4-FFF2-40B4-BE49-F238E27FC236}">
                <a16:creationId xmlns:a16="http://schemas.microsoft.com/office/drawing/2014/main" id="{D51B0011-DB6A-489E-B127-43379318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10" y="1448883"/>
            <a:ext cx="3511187" cy="52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undin: Offshore Activities Returning to">
            <a:extLst>
              <a:ext uri="{FF2B5EF4-FFF2-40B4-BE49-F238E27FC236}">
                <a16:creationId xmlns:a16="http://schemas.microsoft.com/office/drawing/2014/main" id="{23B629E8-D97F-4EF8-B073-52593BC9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311" y="1168797"/>
            <a:ext cx="4159078" cy="277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ffshore Wellhead Christmas Tree, Wellhead and Christmas Tree Equipment">
            <a:extLst>
              <a:ext uri="{FF2B5EF4-FFF2-40B4-BE49-F238E27FC236}">
                <a16:creationId xmlns:a16="http://schemas.microsoft.com/office/drawing/2014/main" id="{AF710BF4-E3EB-486A-A922-B1E58B25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02" y="4069534"/>
            <a:ext cx="4159078" cy="26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67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Fixed Jacket Leg Offshore (Component)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Offshore Wellhead Christmas Tree, Wellhead and Christmas Tree Equipment">
            <a:extLst>
              <a:ext uri="{FF2B5EF4-FFF2-40B4-BE49-F238E27FC236}">
                <a16:creationId xmlns:a16="http://schemas.microsoft.com/office/drawing/2014/main" id="{AF710BF4-E3EB-486A-A922-B1E58B258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88" y="2391771"/>
            <a:ext cx="4159078" cy="26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056774-5033-4CFE-A9D0-55C8729BC470}"/>
              </a:ext>
            </a:extLst>
          </p:cNvPr>
          <p:cNvSpPr txBox="1"/>
          <p:nvPr/>
        </p:nvSpPr>
        <p:spPr>
          <a:xfrm>
            <a:off x="1608438" y="1692370"/>
            <a:ext cx="6116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Bold Condensed" panose="020B0502040204020203" pitchFamily="34" charset="0"/>
              </a:rPr>
              <a:t>Wellhead</a:t>
            </a:r>
            <a:endParaRPr lang="en-US" dirty="0"/>
          </a:p>
        </p:txBody>
      </p:sp>
      <p:pic>
        <p:nvPicPr>
          <p:cNvPr id="6146" name="Picture 2" descr="Christmas Tree &amp;amp; Wellhead - Production Technology">
            <a:extLst>
              <a:ext uri="{FF2B5EF4-FFF2-40B4-BE49-F238E27FC236}">
                <a16:creationId xmlns:a16="http://schemas.microsoft.com/office/drawing/2014/main" id="{9C2DB12B-BF4A-44B8-8BB4-C00B4C11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54" y="2281748"/>
            <a:ext cx="36957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580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Jack Up Rig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5708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Bold Condensed" panose="020B0502040204020203" pitchFamily="34" charset="0"/>
              </a:rPr>
              <a:t>Untuk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eksplorasi</a:t>
            </a:r>
            <a:r>
              <a:rPr lang="en-US" sz="2400" dirty="0">
                <a:latin typeface="Bahnschrift SemiBold Condensed" panose="020B0502040204020203" pitchFamily="34" charset="0"/>
              </a:rPr>
              <a:t>, </a:t>
            </a:r>
            <a:r>
              <a:rPr lang="en-US" sz="2400" dirty="0" err="1">
                <a:latin typeface="Bahnschrift SemiBold Condensed" panose="020B0502040204020203" pitchFamily="34" charset="0"/>
              </a:rPr>
              <a:t>dilengkapi</a:t>
            </a:r>
            <a:r>
              <a:rPr lang="en-US" sz="2400" dirty="0">
                <a:latin typeface="Bahnschrift SemiBold Condensed" panose="020B0502040204020203" pitchFamily="34" charset="0"/>
              </a:rPr>
              <a:t> drilling rig(</a:t>
            </a:r>
            <a:r>
              <a:rPr lang="en-US" sz="2400" dirty="0" err="1">
                <a:latin typeface="Bahnschrift SemiBold Condensed" panose="020B0502040204020203" pitchFamily="34" charset="0"/>
              </a:rPr>
              <a:t>menara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bor</a:t>
            </a:r>
            <a:r>
              <a:rPr lang="en-US" sz="2400" dirty="0">
                <a:latin typeface="Bahnschrift SemiBold Condensed" panose="020B0502040204020203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 Condensed" panose="020B0502040204020203" pitchFamily="34" charset="0"/>
              </a:rPr>
              <a:t>Bisa </a:t>
            </a:r>
            <a:r>
              <a:rPr lang="en-US" sz="2400" dirty="0" err="1">
                <a:latin typeface="Bahnschrift SemiBold Condensed" panose="020B0502040204020203" pitchFamily="34" charset="0"/>
              </a:rPr>
              <a:t>dipindahkan</a:t>
            </a:r>
            <a:endParaRPr lang="en-US" sz="2400" dirty="0">
              <a:latin typeface="Bahnschrift SemiBold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Bold Condensed" panose="020B0502040204020203" pitchFamily="34" charset="0"/>
              </a:rPr>
              <a:t>Berdiri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didasar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laut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dengan</a:t>
            </a:r>
            <a:r>
              <a:rPr lang="en-US" sz="2400" dirty="0">
                <a:latin typeface="Bahnschrift SemiBold Condensed" panose="020B0502040204020203" pitchFamily="34" charset="0"/>
              </a:rPr>
              <a:t> 3 </a:t>
            </a:r>
            <a:r>
              <a:rPr lang="en-US" sz="2400" dirty="0" err="1">
                <a:latin typeface="Bahnschrift SemiBold Condensed" panose="020B0502040204020203" pitchFamily="34" charset="0"/>
              </a:rPr>
              <a:t>atau</a:t>
            </a:r>
            <a:r>
              <a:rPr lang="en-US" sz="2400" dirty="0">
                <a:latin typeface="Bahnschrift SemiBold Condensed" panose="020B0502040204020203" pitchFamily="34" charset="0"/>
              </a:rPr>
              <a:t> 4 kaki yang </a:t>
            </a:r>
            <a:r>
              <a:rPr lang="en-US" sz="2400" dirty="0" err="1">
                <a:latin typeface="Bahnschrift SemiBold Condensed" panose="020B0502040204020203" pitchFamily="34" charset="0"/>
              </a:rPr>
              <a:t>bisa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didongkrak</a:t>
            </a:r>
            <a:r>
              <a:rPr lang="en-US" sz="2400" dirty="0">
                <a:latin typeface="Bahnschrift SemiBold Condensed" panose="020B0502040204020203" pitchFamily="34" charset="0"/>
              </a:rPr>
              <a:t> naik </a:t>
            </a:r>
            <a:r>
              <a:rPr lang="en-US" sz="2400" dirty="0" err="1">
                <a:latin typeface="Bahnschrift SemiBold Condensed" panose="020B0502040204020203" pitchFamily="34" charset="0"/>
              </a:rPr>
              <a:t>turun</a:t>
            </a:r>
            <a:endParaRPr lang="en-US" sz="2400" dirty="0">
              <a:latin typeface="Bahnschrift SemiBold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Bold Condensed" panose="020B0502040204020203" pitchFamily="34" charset="0"/>
              </a:rPr>
              <a:t>Kedalaman</a:t>
            </a:r>
            <a:r>
              <a:rPr lang="en-US" sz="2400" dirty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latin typeface="Bahnschrift SemiBold Condensed" panose="020B0502040204020203" pitchFamily="34" charset="0"/>
              </a:rPr>
              <a:t>sampai</a:t>
            </a:r>
            <a:r>
              <a:rPr lang="en-US" sz="2400" dirty="0">
                <a:latin typeface="Bahnschrift SemiBold Condensed" panose="020B0502040204020203" pitchFamily="34" charset="0"/>
              </a:rPr>
              <a:t> 150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hnschrift SemiBold Condensed" panose="020B0502040204020203" pitchFamily="34" charset="0"/>
              </a:rPr>
              <a:t>Disebut</a:t>
            </a:r>
            <a:r>
              <a:rPr lang="en-US" sz="2400" dirty="0">
                <a:latin typeface="Bahnschrift SemiBold Condensed" panose="020B0502040204020203" pitchFamily="34" charset="0"/>
              </a:rPr>
              <a:t> juga self elevating unit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163C270-AC53-4E8C-AAF8-4C44D5A1C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36864" y="292014"/>
            <a:ext cx="4607098" cy="31369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CEE90DB-CD8D-4F1E-8DDE-D8692C64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8574" y="3271824"/>
            <a:ext cx="2618569" cy="33497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BFB9C02-541B-4186-8094-46F13D8DA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9052" y="3271824"/>
            <a:ext cx="4144638" cy="32941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35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C2E0499-3527-4962-AF35-CF6E53B347D9}"/>
              </a:ext>
            </a:extLst>
          </p:cNvPr>
          <p:cNvSpPr/>
          <p:nvPr/>
        </p:nvSpPr>
        <p:spPr>
          <a:xfrm rot="10800000" flipV="1">
            <a:off x="7308915" y="1918355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E2AAF-14BF-4EAC-9641-2227C2F6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4160" y="611050"/>
            <a:ext cx="8969918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sz="9600" b="1" dirty="0" err="1">
                <a:latin typeface="Agency FB" panose="020B0503020202020204" pitchFamily="34" charset="0"/>
              </a:rPr>
              <a:t>Bangunan</a:t>
            </a:r>
            <a:r>
              <a:rPr lang="en-US" sz="9600" b="1" dirty="0">
                <a:latin typeface="Agency FB" panose="020B0503020202020204" pitchFamily="34" charset="0"/>
              </a:rPr>
              <a:t> Lepas Pantai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ACACF-6807-4F27-A8B1-FBCEF37D9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8263" y="4588832"/>
            <a:ext cx="7010401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Dr.Eng</a:t>
            </a:r>
            <a:r>
              <a:rPr lang="en-US" dirty="0">
                <a:latin typeface="Bahnschrift Condensed" panose="020B0502040204020203" pitchFamily="34" charset="0"/>
              </a:rPr>
              <a:t>. Gerry Liston Putra, S.T., M.T.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Departemen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Mesin</a:t>
            </a:r>
            <a:endParaRPr lang="en-US" dirty="0">
              <a:latin typeface="Bahnschrift Condensed" panose="020B0502040204020203" pitchFamily="34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Bahnschrift Condensed" panose="020B0502040204020203" pitchFamily="34" charset="0"/>
              </a:rPr>
              <a:t>Fakultas</a:t>
            </a:r>
            <a:r>
              <a:rPr lang="en-US" dirty="0">
                <a:latin typeface="Bahnschrift Condensed" panose="020B0502040204020203" pitchFamily="34" charset="0"/>
              </a:rPr>
              <a:t> Teknik </a:t>
            </a:r>
            <a:r>
              <a:rPr lang="en-US" dirty="0" err="1">
                <a:latin typeface="Bahnschrift Condensed" panose="020B0502040204020203" pitchFamily="34" charset="0"/>
              </a:rPr>
              <a:t>Universitas</a:t>
            </a:r>
            <a:r>
              <a:rPr lang="en-US" dirty="0">
                <a:latin typeface="Bahnschrift Condensed" panose="020B0502040204020203" pitchFamily="34" charset="0"/>
              </a:rPr>
              <a:t> Indonesia</a:t>
            </a: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B46A2F4-5385-477C-9D79-017AA26D6941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75807C6-F72C-410A-8B0E-460AAC83F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0" b="7977"/>
          <a:stretch/>
        </p:blipFill>
        <p:spPr>
          <a:xfrm>
            <a:off x="-160259" y="58680"/>
            <a:ext cx="2157672" cy="29399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2E9749-8223-453D-8592-E4B002220690}"/>
              </a:ext>
            </a:extLst>
          </p:cNvPr>
          <p:cNvSpPr/>
          <p:nvPr/>
        </p:nvSpPr>
        <p:spPr>
          <a:xfrm>
            <a:off x="6129410" y="2998650"/>
            <a:ext cx="5615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Lecture #12</a:t>
            </a:r>
            <a:r>
              <a:rPr lang="en-US" sz="2800" dirty="0">
                <a:latin typeface="Bahnschrift Condensed" panose="020B0502040204020203" pitchFamily="34" charset="0"/>
              </a:rPr>
              <a:t>: Offshore Oil and Gas Platform (2)</a:t>
            </a:r>
          </a:p>
        </p:txBody>
      </p:sp>
    </p:spTree>
    <p:extLst>
      <p:ext uri="{BB962C8B-B14F-4D97-AF65-F5344CB8AC3E}">
        <p14:creationId xmlns:p14="http://schemas.microsoft.com/office/powerpoint/2010/main" val="2964668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Tension Leg Platform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50839"/>
            <a:ext cx="4599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Tethered to the sea floor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Heave, roll, and pitch motion are eliminated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9D3B5-F268-4524-96BB-6889080D0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6204" r="44530" b="2545"/>
          <a:stretch/>
        </p:blipFill>
        <p:spPr>
          <a:xfrm>
            <a:off x="8784481" y="984398"/>
            <a:ext cx="3303718" cy="2121621"/>
          </a:xfrm>
          <a:prstGeom prst="rect">
            <a:avLst/>
          </a:prstGeom>
        </p:spPr>
      </p:pic>
      <p:pic>
        <p:nvPicPr>
          <p:cNvPr id="5125" name="Picture 5" descr="U.S. Gulf offshore oil production down 13% after Cristobal - U.S. Gulf">
            <a:extLst>
              <a:ext uri="{FF2B5EF4-FFF2-40B4-BE49-F238E27FC236}">
                <a16:creationId xmlns:a16="http://schemas.microsoft.com/office/drawing/2014/main" id="{D9429ED8-18D4-4F90-B6E0-AA31D749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30700"/>
          <a:stretch/>
        </p:blipFill>
        <p:spPr bwMode="auto">
          <a:xfrm>
            <a:off x="8777374" y="3180204"/>
            <a:ext cx="3303718" cy="324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chematic diagram of tension leg platform (TLP). | Download Scientific  Diagram">
            <a:extLst>
              <a:ext uri="{FF2B5EF4-FFF2-40B4-BE49-F238E27FC236}">
                <a16:creationId xmlns:a16="http://schemas.microsoft.com/office/drawing/2014/main" id="{F168D055-32B4-42DF-951A-FCC10C8B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26" y="3180203"/>
            <a:ext cx="3393254" cy="342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16469-0325-4926-89DA-FFBBF4EA7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41" y="3391968"/>
            <a:ext cx="4504872" cy="32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83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Single Point Mooring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318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As mooring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Distribute oil from  field into tanker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able, small, sitting, dog&#10;&#10;Description automatically generated">
            <a:extLst>
              <a:ext uri="{FF2B5EF4-FFF2-40B4-BE49-F238E27FC236}">
                <a16:creationId xmlns:a16="http://schemas.microsoft.com/office/drawing/2014/main" id="{89596BBA-E4D7-4CD1-9B40-23ADA976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74" y="3109860"/>
            <a:ext cx="1669615" cy="1635605"/>
          </a:xfrm>
          <a:prstGeom prst="rect">
            <a:avLst/>
          </a:prstGeom>
        </p:spPr>
      </p:pic>
      <p:pic>
        <p:nvPicPr>
          <p:cNvPr id="6146" name="Picture 2" descr="Single Point Mooring Systems – Torque Engineering Australia">
            <a:extLst>
              <a:ext uri="{FF2B5EF4-FFF2-40B4-BE49-F238E27FC236}">
                <a16:creationId xmlns:a16="http://schemas.microsoft.com/office/drawing/2014/main" id="{E007EEAD-C743-4D02-9A71-FC709E04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35" y="3109860"/>
            <a:ext cx="2184929" cy="16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S Engineering">
            <a:extLst>
              <a:ext uri="{FF2B5EF4-FFF2-40B4-BE49-F238E27FC236}">
                <a16:creationId xmlns:a16="http://schemas.microsoft.com/office/drawing/2014/main" id="{10ED5DD2-0031-4424-A127-1BD324BC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35" y="102174"/>
            <a:ext cx="3957154" cy="29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ra Kerja Single Point Mooring (SPM) – CORPS ALUMNI BUMISERAM MAKASSARA  (CABM)">
            <a:extLst>
              <a:ext uri="{FF2B5EF4-FFF2-40B4-BE49-F238E27FC236}">
                <a16:creationId xmlns:a16="http://schemas.microsoft.com/office/drawing/2014/main" id="{266FBE07-578E-41E6-9700-B9A55485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76" y="4971184"/>
            <a:ext cx="2857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2DB742-F6E2-41C8-8D3B-F0CCAC2BC64B}"/>
              </a:ext>
            </a:extLst>
          </p:cNvPr>
          <p:cNvSpPr/>
          <p:nvPr/>
        </p:nvSpPr>
        <p:spPr>
          <a:xfrm>
            <a:off x="194347" y="2991139"/>
            <a:ext cx="27959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Type of SPM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Turret Mooring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Catenary Anchor Leg Mooring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Single Point Mooring Tower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Single Anchor Leg Mooring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 SemiBold Condensed" panose="020B0502040204020203" pitchFamily="34" charset="0"/>
              </a:rPr>
              <a:t>Vertical Anchor Leg Mooring</a:t>
            </a:r>
          </a:p>
        </p:txBody>
      </p:sp>
      <p:pic>
        <p:nvPicPr>
          <p:cNvPr id="6152" name="Picture 8" descr="External Cantilever Turret - London Marine Consultants">
            <a:extLst>
              <a:ext uri="{FF2B5EF4-FFF2-40B4-BE49-F238E27FC236}">
                <a16:creationId xmlns:a16="http://schemas.microsoft.com/office/drawing/2014/main" id="{6AAC40B1-A0AF-421B-8F14-E53DA852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59" y="1459779"/>
            <a:ext cx="189366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EF61A2F-C1C9-4CD8-B793-533833A9B0AB}"/>
              </a:ext>
            </a:extLst>
          </p:cNvPr>
          <p:cNvCxnSpPr>
            <a:cxnSpLocks/>
          </p:cNvCxnSpPr>
          <p:nvPr/>
        </p:nvCxnSpPr>
        <p:spPr>
          <a:xfrm flipV="1">
            <a:off x="1944130" y="2726724"/>
            <a:ext cx="3657600" cy="736059"/>
          </a:xfrm>
          <a:prstGeom prst="bentConnector3">
            <a:avLst>
              <a:gd name="adj1" fmla="val 148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34B149C-A5CB-4367-859E-CB1871EA98AC}"/>
              </a:ext>
            </a:extLst>
          </p:cNvPr>
          <p:cNvCxnSpPr/>
          <p:nvPr/>
        </p:nvCxnSpPr>
        <p:spPr>
          <a:xfrm flipV="1">
            <a:off x="2858530" y="3188043"/>
            <a:ext cx="5255740" cy="560173"/>
          </a:xfrm>
          <a:prstGeom prst="bentConnector3">
            <a:avLst>
              <a:gd name="adj1" fmla="val 50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PROSEDUR PENGKAJIAN TEKNOLOGI BARU PADA SPM (SINGLE POINT MOORING)  MENGGUNAKAN METODE TECHNOLOGY QUALIFICATION">
            <a:extLst>
              <a:ext uri="{FF2B5EF4-FFF2-40B4-BE49-F238E27FC236}">
                <a16:creationId xmlns:a16="http://schemas.microsoft.com/office/drawing/2014/main" id="{3901F9D0-FB61-48DF-A9E4-E02D11CC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56236"/>
            <a:ext cx="1683230" cy="190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33DF17-24F9-45D3-ADD4-5CAE34342C45}"/>
              </a:ext>
            </a:extLst>
          </p:cNvPr>
          <p:cNvCxnSpPr>
            <a:cxnSpLocks/>
          </p:cNvCxnSpPr>
          <p:nvPr/>
        </p:nvCxnSpPr>
        <p:spPr>
          <a:xfrm>
            <a:off x="2755920" y="4044778"/>
            <a:ext cx="34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6" name="Picture 12" descr="Single Buoy Mooring">
            <a:extLst>
              <a:ext uri="{FF2B5EF4-FFF2-40B4-BE49-F238E27FC236}">
                <a16:creationId xmlns:a16="http://schemas.microsoft.com/office/drawing/2014/main" id="{51B8DADB-2210-4071-9C65-F2E7C166B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157" y="4198328"/>
            <a:ext cx="1727603" cy="18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319E10C-AD03-4FCA-823A-696C1776B9CD}"/>
              </a:ext>
            </a:extLst>
          </p:cNvPr>
          <p:cNvCxnSpPr>
            <a:endCxn id="6156" idx="1"/>
          </p:cNvCxnSpPr>
          <p:nvPr/>
        </p:nvCxnSpPr>
        <p:spPr>
          <a:xfrm>
            <a:off x="2755920" y="4330211"/>
            <a:ext cx="1582237" cy="8134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3554BD8-2139-46E7-B117-9E0A7B9CC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3674" y="4807004"/>
            <a:ext cx="1537804" cy="2007688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69B75D6-E451-4B33-9A26-5C49D8AC05B8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723450" y="4770623"/>
            <a:ext cx="1073933" cy="1006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40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Floating Production System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2601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For small reservoir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Converted semisubmersible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610 to 3048 m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no oil storage capabilities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Floating Production System Projected To Grow 40% In">
            <a:extLst>
              <a:ext uri="{FF2B5EF4-FFF2-40B4-BE49-F238E27FC236}">
                <a16:creationId xmlns:a16="http://schemas.microsoft.com/office/drawing/2014/main" id="{E7C45194-B234-406D-9EBB-0EC9AD46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74" y="1459779"/>
            <a:ext cx="4524515" cy="46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86EA1-434E-4176-9AE0-43EA6647E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493" y="3265435"/>
            <a:ext cx="4258907" cy="27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Wave Parameter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C17B9-17AB-4C68-84DC-01D60B2B880C}"/>
              </a:ext>
            </a:extLst>
          </p:cNvPr>
          <p:cNvSpPr txBox="1"/>
          <p:nvPr/>
        </p:nvSpPr>
        <p:spPr>
          <a:xfrm>
            <a:off x="1286671" y="4287561"/>
            <a:ext cx="10551103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Condensed" panose="020B0502040204020203" pitchFamily="34" charset="0"/>
              </a:rPr>
              <a:t>Crest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Puncak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Trough		= Lembah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Wavelength	= Jarak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satu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puncak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ke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puncak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berikutnya</a:t>
            </a:r>
            <a:r>
              <a:rPr lang="en-US" sz="2000" dirty="0">
                <a:latin typeface="Bahnschrift SemiBold Condensed" panose="020B0502040204020203" pitchFamily="34" charset="0"/>
              </a:rPr>
              <a:t> (m)</a:t>
            </a:r>
          </a:p>
          <a:p>
            <a:r>
              <a:rPr lang="en-US" sz="2000" dirty="0">
                <a:latin typeface="Bahnschrift SemiBold Condensed" panose="020B0502040204020203" pitchFamily="34" charset="0"/>
              </a:rPr>
              <a:t>Wave height	= Tinggi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lembah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ke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puncak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Wave </a:t>
            </a:r>
            <a:r>
              <a:rPr lang="en-US" sz="2000" dirty="0" err="1">
                <a:latin typeface="Bahnschrift SemiBold Condensed" panose="020B0502040204020203" pitchFamily="34" charset="0"/>
              </a:rPr>
              <a:t>stepness</a:t>
            </a:r>
            <a:r>
              <a:rPr lang="en-US" sz="2000" dirty="0">
                <a:latin typeface="Bahnschrift SemiBold Condensed" panose="020B0502040204020203" pitchFamily="34" charset="0"/>
              </a:rPr>
              <a:t>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Rasio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waveheight</a:t>
            </a:r>
            <a:r>
              <a:rPr lang="en-US" sz="2000" dirty="0">
                <a:latin typeface="Bahnschrift SemiBold Condensed" panose="020B0502040204020203" pitchFamily="34" charset="0"/>
              </a:rPr>
              <a:t> dan wavelength</a:t>
            </a:r>
          </a:p>
          <a:p>
            <a:r>
              <a:rPr lang="en-US" sz="2000" dirty="0" err="1">
                <a:latin typeface="Bahnschrift SemiBold Condensed" panose="020B0502040204020203" pitchFamily="34" charset="0"/>
              </a:rPr>
              <a:t>Amplitudo</a:t>
            </a:r>
            <a:r>
              <a:rPr lang="en-US" sz="2000" dirty="0">
                <a:latin typeface="Bahnschrift SemiBold Condensed" panose="020B0502040204020203" pitchFamily="34" charset="0"/>
              </a:rPr>
              <a:t>		= Jarak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titik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pusat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ke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titik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lembah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Wave period	= Waktu yang </a:t>
            </a:r>
            <a:r>
              <a:rPr lang="en-US" sz="2000" dirty="0" err="1">
                <a:latin typeface="Bahnschrift SemiBold Condensed" panose="020B0502040204020203" pitchFamily="34" charset="0"/>
              </a:rPr>
              <a:t>dibutuhkan</a:t>
            </a:r>
            <a:r>
              <a:rPr lang="en-US" sz="2000" dirty="0">
                <a:latin typeface="Bahnschrift SemiBold Condensed" panose="020B0502040204020203" pitchFamily="34" charset="0"/>
              </a:rPr>
              <a:t> 1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melewati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titik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tertentu</a:t>
            </a:r>
            <a:r>
              <a:rPr lang="en-US" sz="2000" dirty="0">
                <a:latin typeface="Bahnschrift SemiBold Condensed" panose="020B0502040204020203" pitchFamily="34" charset="0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62532-6FED-40F8-B871-254EAEC4A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0569" y="1877036"/>
            <a:ext cx="5925194" cy="1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8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Spar Platform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40030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The newest Deep Water Offshore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&gt; 915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Small heave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Support production and processing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No capacity to store the produced oil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Spar platform generations | Download Scientific Diagram">
            <a:extLst>
              <a:ext uri="{FF2B5EF4-FFF2-40B4-BE49-F238E27FC236}">
                <a16:creationId xmlns:a16="http://schemas.microsoft.com/office/drawing/2014/main" id="{927DD1B4-CCA7-4208-84B8-BD54C4E4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25" y="1584568"/>
            <a:ext cx="5382018" cy="35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VIDEO: Equinor brings online world's largest and Norway's first spar  platform - Offshore Energy">
            <a:extLst>
              <a:ext uri="{FF2B5EF4-FFF2-40B4-BE49-F238E27FC236}">
                <a16:creationId xmlns:a16="http://schemas.microsoft.com/office/drawing/2014/main" id="{8535DE18-0B7E-44B1-887D-D0BA36B7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28" y="3655640"/>
            <a:ext cx="4590491" cy="25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4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Floating Production Storage and Offloading Unit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5032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FPSO oil and gas similar to very large crude oil tanker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Production equipment is placed about 3 m above main deck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The produced oil is stored in oil tank (center of the vessel)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Indonesia: ConocoPhillips may seek buyers for Natuna block | Petro Global  News">
            <a:extLst>
              <a:ext uri="{FF2B5EF4-FFF2-40B4-BE49-F238E27FC236}">
                <a16:creationId xmlns:a16="http://schemas.microsoft.com/office/drawing/2014/main" id="{FB8AEE95-B4A6-4371-9441-E7734662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71" y="1584568"/>
            <a:ext cx="52387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FPSO market is growing: these are the projects to watch in 2019">
            <a:extLst>
              <a:ext uri="{FF2B5EF4-FFF2-40B4-BE49-F238E27FC236}">
                <a16:creationId xmlns:a16="http://schemas.microsoft.com/office/drawing/2014/main" id="{AC88D70F-8CC6-467C-AA7F-0FBDA2412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6" b="11966"/>
          <a:stretch/>
        </p:blipFill>
        <p:spPr bwMode="auto">
          <a:xfrm>
            <a:off x="6730572" y="4193027"/>
            <a:ext cx="523875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arossa mooring and floating contract open – The Australian Pipeliner">
            <a:extLst>
              <a:ext uri="{FF2B5EF4-FFF2-40B4-BE49-F238E27FC236}">
                <a16:creationId xmlns:a16="http://schemas.microsoft.com/office/drawing/2014/main" id="{BC849FC5-7D9A-48C9-AD78-C2C88DEF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43" y="2743063"/>
            <a:ext cx="4760370" cy="35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49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Mooring concepts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35D8BF-3D85-4F35-8C72-6B17C589E1BC}"/>
              </a:ext>
            </a:extLst>
          </p:cNvPr>
          <p:cNvSpPr/>
          <p:nvPr/>
        </p:nvSpPr>
        <p:spPr>
          <a:xfrm>
            <a:off x="1458855" y="1626125"/>
            <a:ext cx="35461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FPSOs are spread moored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 Condensed" panose="020B0502040204020203" pitchFamily="34" charset="0"/>
              </a:rPr>
              <a:t>Moored using internal or external turret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3E72C560-EEEB-4019-9E8B-0E3151811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D804A-A1D4-43B4-8A6C-DE421080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2395151"/>
            <a:ext cx="8734425" cy="2247900"/>
          </a:xfrm>
          <a:prstGeom prst="rect">
            <a:avLst/>
          </a:prstGeom>
        </p:spPr>
      </p:pic>
      <p:pic>
        <p:nvPicPr>
          <p:cNvPr id="10242" name="Picture 2" descr="Permanent Mooring - FUKY MarinTech">
            <a:extLst>
              <a:ext uri="{FF2B5EF4-FFF2-40B4-BE49-F238E27FC236}">
                <a16:creationId xmlns:a16="http://schemas.microsoft.com/office/drawing/2014/main" id="{17B53913-79E5-4F41-A0AC-597BE350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0" y="5076571"/>
            <a:ext cx="3308130" cy="160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rwell Offshore :: Naval Architecture and Offshore Engineers">
            <a:extLst>
              <a:ext uri="{FF2B5EF4-FFF2-40B4-BE49-F238E27FC236}">
                <a16:creationId xmlns:a16="http://schemas.microsoft.com/office/drawing/2014/main" id="{8F25C4F6-2D73-458A-A086-B8B0B56FA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6" r="1782"/>
          <a:stretch/>
        </p:blipFill>
        <p:spPr bwMode="auto">
          <a:xfrm>
            <a:off x="3855310" y="5072193"/>
            <a:ext cx="2991880" cy="161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ubmerged Turret Production">
            <a:extLst>
              <a:ext uri="{FF2B5EF4-FFF2-40B4-BE49-F238E27FC236}">
                <a16:creationId xmlns:a16="http://schemas.microsoft.com/office/drawing/2014/main" id="{B72D4F5C-38D8-41E6-AE4F-5C28B6820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90" y="5068368"/>
            <a:ext cx="2873459" cy="161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F4DA02-A551-44BF-81B7-5662F2E14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649" y="5079487"/>
            <a:ext cx="1268627" cy="16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4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Type of Wave Motion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AF3CD7-C909-4625-B282-B68B6548350D}"/>
              </a:ext>
            </a:extLst>
          </p:cNvPr>
          <p:cNvSpPr txBox="1"/>
          <p:nvPr/>
        </p:nvSpPr>
        <p:spPr>
          <a:xfrm>
            <a:off x="1146628" y="1877036"/>
            <a:ext cx="1055110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progresif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berosilasi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secara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seragam</a:t>
            </a:r>
            <a:r>
              <a:rPr lang="en-US" sz="2000" dirty="0">
                <a:latin typeface="Bahnschrift SemiBold Condensed" panose="020B0502040204020203" pitchFamily="34" charset="0"/>
              </a:rPr>
              <a:t> dan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bergerak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tanpa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putus</a:t>
            </a:r>
            <a:r>
              <a:rPr lang="en-US" sz="2000" dirty="0">
                <a:latin typeface="Bahnschrift SemiBold Condensed" panose="020B0502040204020203" pitchFamily="34" charset="0"/>
              </a:rPr>
              <a:t>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F57F95-0592-4E42-9445-B562B2D3C5C5}"/>
              </a:ext>
            </a:extLst>
          </p:cNvPr>
          <p:cNvGrpSpPr/>
          <p:nvPr/>
        </p:nvGrpSpPr>
        <p:grpSpPr>
          <a:xfrm>
            <a:off x="1406868" y="2749328"/>
            <a:ext cx="2765574" cy="3442087"/>
            <a:chOff x="1406868" y="2749328"/>
            <a:chExt cx="2765574" cy="34420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4AEA6D-F74A-4394-B442-3C008C55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868" y="2749328"/>
              <a:ext cx="2765574" cy="23086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A98134-25CD-437D-8CA2-A8F632916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1750" y="5221241"/>
              <a:ext cx="2695811" cy="97017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66CE8F-AC0C-48A1-8948-7B54E4516A2F}"/>
              </a:ext>
            </a:extLst>
          </p:cNvPr>
          <p:cNvSpPr txBox="1"/>
          <p:nvPr/>
        </p:nvSpPr>
        <p:spPr>
          <a:xfrm>
            <a:off x="4562505" y="2749328"/>
            <a:ext cx="7074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Partikel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bergerak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maju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mundur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searah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gerak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(sound waves, pressure wave)</a:t>
            </a:r>
            <a:br>
              <a:rPr lang="en-US" sz="2000" dirty="0">
                <a:latin typeface="Bahnschrift SemiBold Condensed" panose="020B0502040204020203" pitchFamily="34" charset="0"/>
              </a:rPr>
            </a:br>
            <a:r>
              <a:rPr lang="en-US" sz="2000" dirty="0">
                <a:latin typeface="Bahnschrift SemiBold Condensed" panose="020B0502040204020203" pitchFamily="34" charset="0"/>
              </a:rPr>
              <a:t>Source: </a:t>
            </a:r>
            <a:r>
              <a:rPr lang="en-US" sz="2000" dirty="0">
                <a:latin typeface="Bahnschrift SemiBold Condensed" panose="020B0502040204020203" pitchFamily="34" charset="0"/>
                <a:hlinkClick r:id="rId7"/>
              </a:rPr>
              <a:t>https://www.youtube.com/watch?v=Bcqp6t4ybxU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DEC6B-C7D1-463F-A9B3-7A493D255414}"/>
              </a:ext>
            </a:extLst>
          </p:cNvPr>
          <p:cNvSpPr txBox="1"/>
          <p:nvPr/>
        </p:nvSpPr>
        <p:spPr>
          <a:xfrm>
            <a:off x="4562503" y="4001910"/>
            <a:ext cx="7074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Partikel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bergerak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maju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mundur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tegak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lurus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terhadap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gerak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br>
              <a:rPr lang="en-US" sz="2000" dirty="0">
                <a:latin typeface="Bahnschrift SemiBold Condensed" panose="020B0502040204020203" pitchFamily="34" charset="0"/>
              </a:rPr>
            </a:br>
            <a:r>
              <a:rPr lang="en-US" sz="2000" dirty="0">
                <a:latin typeface="Bahnschrift SemiBold Condensed" panose="020B0502040204020203" pitchFamily="34" charset="0"/>
              </a:rPr>
              <a:t>Source: </a:t>
            </a:r>
            <a:r>
              <a:rPr lang="en-US" sz="2000" dirty="0">
                <a:latin typeface="Bahnschrift SemiBold Condensed" panose="020B0502040204020203" pitchFamily="34" charset="0"/>
                <a:hlinkClick r:id="rId8"/>
              </a:rPr>
              <a:t>https://www.youtube.com/watch?v=VE520z_ugcU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3DAF5-2B18-45F8-B24F-63C227B0469B}"/>
              </a:ext>
            </a:extLst>
          </p:cNvPr>
          <p:cNvSpPr txBox="1"/>
          <p:nvPr/>
        </p:nvSpPr>
        <p:spPr>
          <a:xfrm>
            <a:off x="4562503" y="5164273"/>
            <a:ext cx="7074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 Condensed" panose="020B0502040204020203" pitchFamily="34" charset="0"/>
              </a:rPr>
              <a:t>Partikel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bergerak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dalam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bentuk</a:t>
            </a:r>
            <a:r>
              <a:rPr lang="en-US" sz="2000" dirty="0">
                <a:latin typeface="Bahnschrift SemiBold Condensed" panose="020B0502040204020203" pitchFamily="34" charset="0"/>
              </a:rPr>
              <a:t> “orbit” </a:t>
            </a:r>
            <a:r>
              <a:rPr lang="en-US" sz="2000" dirty="0" err="1">
                <a:latin typeface="Bahnschrift SemiBold Condensed" panose="020B0502040204020203" pitchFamily="34" charset="0"/>
              </a:rPr>
              <a:t>dengan</a:t>
            </a:r>
            <a:r>
              <a:rPr lang="en-US" sz="2000" dirty="0">
                <a:latin typeface="Bahnschrift SemiBold Condensed" panose="020B0502040204020203" pitchFamily="34" charset="0"/>
              </a:rPr>
              <a:t> Gerakan </a:t>
            </a:r>
            <a:r>
              <a:rPr lang="en-US" sz="2000" dirty="0" err="1">
                <a:latin typeface="Bahnschrift SemiBold Condensed" panose="020B0502040204020203" pitchFamily="34" charset="0"/>
              </a:rPr>
              <a:t>bolak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balik</a:t>
            </a:r>
            <a:r>
              <a:rPr lang="en-US" sz="2000" dirty="0">
                <a:latin typeface="Bahnschrift SemiBold Condensed" panose="020B0502040204020203" pitchFamily="34" charset="0"/>
              </a:rPr>
              <a:t> dan side-to-side. (surface gravity waves)</a:t>
            </a:r>
            <a:br>
              <a:rPr lang="en-US" sz="2000" dirty="0">
                <a:latin typeface="Bahnschrift SemiBold Condensed" panose="020B0502040204020203" pitchFamily="34" charset="0"/>
              </a:rPr>
            </a:br>
            <a:r>
              <a:rPr lang="en-US" sz="2000" dirty="0">
                <a:latin typeface="Bahnschrift SemiBold Condensed" panose="020B0502040204020203" pitchFamily="34" charset="0"/>
              </a:rPr>
              <a:t>Source: </a:t>
            </a:r>
            <a:r>
              <a:rPr lang="en-US" sz="2000" dirty="0">
                <a:latin typeface="Bahnschrift SemiBold Condensed" panose="020B0502040204020203" pitchFamily="34" charset="0"/>
                <a:hlinkClick r:id="rId9"/>
              </a:rPr>
              <a:t>https://www.youtube.com/watch?v=qogWcsW1eMg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Type of Wave Motion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AF3CD7-C909-4625-B282-B68B6548350D}"/>
              </a:ext>
            </a:extLst>
          </p:cNvPr>
          <p:cNvSpPr txBox="1"/>
          <p:nvPr/>
        </p:nvSpPr>
        <p:spPr>
          <a:xfrm>
            <a:off x="635883" y="1877036"/>
            <a:ext cx="1055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Bahnschrift SemiBold Condensed" panose="020B0502040204020203" pitchFamily="34" charset="0"/>
              </a:rPr>
              <a:t>Terbentuk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i="1" dirty="0">
                <a:latin typeface="Bahnschrift SemiBold Condensed" panose="020B0502040204020203" pitchFamily="34" charset="0"/>
              </a:rPr>
              <a:t>circular path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partikel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akibat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osilasi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4B86-FEF5-4446-9197-0A98528C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34" y="2625188"/>
            <a:ext cx="6198201" cy="39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Description of Wave Parameter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BC291-69EC-4BF3-8C75-16B8618D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6820" y="1459779"/>
            <a:ext cx="5169720" cy="2741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146628" y="1805391"/>
            <a:ext cx="5200149" cy="40934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Condensed" panose="020B0502040204020203" pitchFamily="34" charset="0"/>
              </a:rPr>
              <a:t>L		= Panjang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T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Periode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f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frekuensi</a:t>
            </a:r>
            <a:r>
              <a:rPr lang="en-US" sz="2000" dirty="0">
                <a:latin typeface="Bahnschrift SemiBold Condensed" panose="020B0502040204020203" pitchFamily="34" charset="0"/>
              </a:rPr>
              <a:t> (2 π / T)</a:t>
            </a:r>
          </a:p>
          <a:p>
            <a:r>
              <a:rPr lang="en-US" sz="2000" dirty="0">
                <a:latin typeface="Bahnschrift SemiBold Condensed" panose="020B0502040204020203" pitchFamily="34" charset="0"/>
              </a:rPr>
              <a:t>C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Kecepatan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H		= Tinggi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endParaRPr lang="en-US" sz="2000" dirty="0"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latin typeface="Bahnschrift SemiBold Condensed" panose="020B0502040204020203" pitchFamily="34" charset="0"/>
              </a:rPr>
              <a:t>a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Apmlitudo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gelombang</a:t>
            </a:r>
            <a:r>
              <a:rPr lang="en-US" sz="2000" dirty="0">
                <a:latin typeface="Bahnschrift SemiBold Condensed" panose="020B0502040204020203" pitchFamily="34" charset="0"/>
              </a:rPr>
              <a:t> (H/2)</a:t>
            </a:r>
          </a:p>
          <a:p>
            <a:r>
              <a:rPr lang="el-GR" sz="2000" dirty="0">
                <a:latin typeface="Bahnschrift SemiBold Condensed" panose="020B0502040204020203" pitchFamily="34" charset="0"/>
              </a:rPr>
              <a:t>η</a:t>
            </a:r>
            <a:r>
              <a:rPr lang="en-US" sz="2000" dirty="0">
                <a:latin typeface="Bahnschrift SemiBold Condensed" panose="020B0502040204020203" pitchFamily="34" charset="0"/>
              </a:rPr>
              <a:t>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elevasi</a:t>
            </a:r>
            <a:r>
              <a:rPr lang="en-US" sz="2000" dirty="0">
                <a:latin typeface="Bahnschrift SemiBold Condensed" panose="020B0502040204020203" pitchFamily="34" charset="0"/>
              </a:rPr>
              <a:t> air </a:t>
            </a:r>
            <a:r>
              <a:rPr lang="en-US" sz="2000" dirty="0" err="1">
                <a:latin typeface="Bahnschrift SemiBold Condensed" panose="020B0502040204020203" pitchFamily="34" charset="0"/>
              </a:rPr>
              <a:t>permukaan</a:t>
            </a:r>
            <a:r>
              <a:rPr lang="en-US" sz="2000" dirty="0">
                <a:latin typeface="Bahnschrift SemiBold Condensed" panose="020B0502040204020203" pitchFamily="34" charset="0"/>
              </a:rPr>
              <a:t> (</a:t>
            </a:r>
            <a:r>
              <a:rPr lang="en-US" sz="2000" dirty="0" err="1">
                <a:latin typeface="Bahnschrift SemiBold Condensed" panose="020B0502040204020203" pitchFamily="34" charset="0"/>
              </a:rPr>
              <a:t>sesaat</a:t>
            </a:r>
            <a:r>
              <a:rPr lang="en-US" sz="2000" dirty="0">
                <a:latin typeface="Bahnschrift SemiBold Condensed" panose="020B0502040204020203" pitchFamily="34" charset="0"/>
              </a:rPr>
              <a:t>)</a:t>
            </a:r>
          </a:p>
          <a:p>
            <a:r>
              <a:rPr lang="en-US" sz="2000" dirty="0">
                <a:latin typeface="Bahnschrift SemiBold Condensed" panose="020B0502040204020203" pitchFamily="34" charset="0"/>
              </a:rPr>
              <a:t>d	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Kedalaman</a:t>
            </a:r>
            <a:r>
              <a:rPr lang="en-US" sz="2000" dirty="0">
                <a:latin typeface="Bahnschrift SemiBold Condensed" panose="020B0502040204020203" pitchFamily="34" charset="0"/>
              </a:rPr>
              <a:t> air local</a:t>
            </a:r>
          </a:p>
          <a:p>
            <a:pPr marL="1828800" indent="-1828800"/>
            <a:r>
              <a:rPr lang="en-US" sz="2000" i="1" dirty="0">
                <a:latin typeface="Bahnschrift SemiBold Condensed" panose="020B0502040204020203" pitchFamily="34" charset="0"/>
              </a:rPr>
              <a:t>u</a:t>
            </a:r>
            <a:r>
              <a:rPr lang="en-US" sz="2000" dirty="0">
                <a:latin typeface="Bahnschrift SemiBold Condensed" panose="020B0502040204020203" pitchFamily="34" charset="0"/>
              </a:rPr>
              <a:t>  dan </a:t>
            </a:r>
            <a:r>
              <a:rPr lang="en-US" sz="2000" i="1" dirty="0">
                <a:latin typeface="Bahnschrift SemiBold Condensed" panose="020B0502040204020203" pitchFamily="34" charset="0"/>
              </a:rPr>
              <a:t>w</a:t>
            </a:r>
            <a:r>
              <a:rPr lang="en-US" sz="2000" dirty="0">
                <a:latin typeface="Bahnschrift SemiBold Condensed" panose="020B0502040204020203" pitchFamily="34" charset="0"/>
              </a:rPr>
              <a:t>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Komponen</a:t>
            </a:r>
            <a:r>
              <a:rPr lang="en-US" sz="2000" dirty="0">
                <a:latin typeface="Bahnschrift SemiBold Condensed" panose="020B0502040204020203" pitchFamily="34" charset="0"/>
              </a:rPr>
              <a:t> horizontal dan vertical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kecepatan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partikel</a:t>
            </a:r>
            <a:r>
              <a:rPr lang="en-US" sz="2000" dirty="0">
                <a:latin typeface="Bahnschrift SemiBold Condensed" panose="020B0502040204020203" pitchFamily="34" charset="0"/>
              </a:rPr>
              <a:t> pada </a:t>
            </a:r>
            <a:r>
              <a:rPr lang="en-US" sz="2000" dirty="0" err="1">
                <a:latin typeface="Bahnschrift SemiBold Condensed" panose="020B0502040204020203" pitchFamily="34" charset="0"/>
              </a:rPr>
              <a:t>kondisi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sesaat</a:t>
            </a:r>
            <a:endParaRPr lang="en-US" sz="2000" i="1" dirty="0">
              <a:latin typeface="Bahnschrift SemiBold Condensed" panose="020B0502040204020203" pitchFamily="34" charset="0"/>
            </a:endParaRPr>
          </a:p>
          <a:p>
            <a:pPr marL="1828800" indent="-1828800"/>
            <a:r>
              <a:rPr lang="el-GR" sz="2000" dirty="0">
                <a:latin typeface="Bahnschrift SemiBold Condensed" panose="020B0502040204020203" pitchFamily="34" charset="0"/>
              </a:rPr>
              <a:t>ζ</a:t>
            </a:r>
            <a:r>
              <a:rPr lang="en-US" sz="2000" dirty="0">
                <a:latin typeface="Bahnschrift SemiBold Condensed" panose="020B0502040204020203" pitchFamily="34" charset="0"/>
              </a:rPr>
              <a:t> dan </a:t>
            </a:r>
            <a:r>
              <a:rPr lang="el-GR" sz="2000" dirty="0">
                <a:latin typeface="Bahnschrift SemiBold Condensed" panose="020B0502040204020203" pitchFamily="34" charset="0"/>
              </a:rPr>
              <a:t>ε</a:t>
            </a:r>
            <a:r>
              <a:rPr lang="en-US" sz="2000" dirty="0">
                <a:latin typeface="Bahnschrift SemiBold Condensed" panose="020B0502040204020203" pitchFamily="34" charset="0"/>
              </a:rPr>
              <a:t>	= </a:t>
            </a:r>
            <a:r>
              <a:rPr lang="en-US" sz="2000" dirty="0" err="1">
                <a:latin typeface="Bahnschrift SemiBold Condensed" panose="020B0502040204020203" pitchFamily="34" charset="0"/>
              </a:rPr>
              <a:t>Koordinat</a:t>
            </a:r>
            <a:r>
              <a:rPr lang="en-US" sz="2000" dirty="0">
                <a:latin typeface="Bahnschrift SemiBold Condensed" panose="020B0502040204020203" pitchFamily="34" charset="0"/>
              </a:rPr>
              <a:t> horizontal dan vertical </a:t>
            </a:r>
            <a:r>
              <a:rPr lang="en-US" sz="2000" dirty="0" err="1">
                <a:latin typeface="Bahnschrift SemiBold Condensed" panose="020B0502040204020203" pitchFamily="34" charset="0"/>
              </a:rPr>
              <a:t>dari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partikel</a:t>
            </a:r>
            <a:r>
              <a:rPr lang="en-US" sz="2000" dirty="0">
                <a:latin typeface="Bahnschrift SemiBold Condensed" panose="020B0502040204020203" pitchFamily="34" charset="0"/>
              </a:rPr>
              <a:t> pada </a:t>
            </a:r>
            <a:r>
              <a:rPr lang="en-US" sz="2000" dirty="0" err="1">
                <a:latin typeface="Bahnschrift SemiBold Condensed" panose="020B0502040204020203" pitchFamily="34" charset="0"/>
              </a:rPr>
              <a:t>kondisi</a:t>
            </a:r>
            <a:r>
              <a:rPr lang="en-US" sz="2000" dirty="0"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latin typeface="Bahnschrift SemiBold Condensed" panose="020B0502040204020203" pitchFamily="34" charset="0"/>
              </a:rPr>
              <a:t>sesaat</a:t>
            </a:r>
            <a:endParaRPr lang="en-US" sz="2000" i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3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Ocean Waves: Regular VS Irregular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0B10C-D151-4120-89EE-390FD55EB09B}"/>
              </a:ext>
            </a:extLst>
          </p:cNvPr>
          <p:cNvSpPr txBox="1"/>
          <p:nvPr/>
        </p:nvSpPr>
        <p:spPr>
          <a:xfrm>
            <a:off x="1146628" y="1805391"/>
            <a:ext cx="5200149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Bold Condensed" panose="020B0502040204020203" pitchFamily="34" charset="0"/>
              </a:rPr>
              <a:t>Regular waves</a:t>
            </a:r>
            <a:r>
              <a:rPr lang="en-US" sz="2000" dirty="0">
                <a:latin typeface="Bahnschrift SemiBold Condensed" panose="020B0502040204020203" pitchFamily="34" charset="0"/>
              </a:rPr>
              <a:t>: </a:t>
            </a:r>
            <a:r>
              <a:rPr lang="en-US" sz="2000" dirty="0" err="1">
                <a:latin typeface="Bahnschrift SemiLight Condensed" panose="020B0502040204020203" pitchFamily="34" charset="0"/>
              </a:rPr>
              <a:t>memiliki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satu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frekuensi</a:t>
            </a:r>
            <a:r>
              <a:rPr lang="en-US" sz="2000" dirty="0">
                <a:latin typeface="Bahnschrift SemiLight Condensed" panose="020B0502040204020203" pitchFamily="34" charset="0"/>
              </a:rPr>
              <a:t> (wavelength) dan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amplitudo</a:t>
            </a:r>
            <a:r>
              <a:rPr lang="en-US" sz="2000" dirty="0">
                <a:latin typeface="Bahnschrift SemiLight Condensed" panose="020B0502040204020203" pitchFamily="34" charset="0"/>
              </a:rPr>
              <a:t> (height)</a:t>
            </a:r>
            <a:endParaRPr lang="en-US" sz="2000" i="1" dirty="0">
              <a:latin typeface="Bahnschrift Semi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A30EF-D5FB-4B0B-9AD3-1FE5A5FE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42" y="1584568"/>
            <a:ext cx="4166672" cy="46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08FB9-F5FF-46D2-85C7-9F0FCED46DEC}"/>
              </a:ext>
            </a:extLst>
          </p:cNvPr>
          <p:cNvSpPr txBox="1"/>
          <p:nvPr/>
        </p:nvSpPr>
        <p:spPr>
          <a:xfrm>
            <a:off x="1146628" y="2721114"/>
            <a:ext cx="5200149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Bold Condensed" panose="020B0502040204020203" pitchFamily="34" charset="0"/>
              </a:rPr>
              <a:t>Irregular waves</a:t>
            </a:r>
            <a:r>
              <a:rPr lang="en-US" sz="2000" dirty="0">
                <a:latin typeface="Bahnschrift SemiBold Condensed" panose="020B0502040204020203" pitchFamily="34" charset="0"/>
              </a:rPr>
              <a:t>: </a:t>
            </a:r>
            <a:r>
              <a:rPr lang="en-US" sz="2000" dirty="0" err="1">
                <a:latin typeface="Bahnschrift SemiLight Condensed" panose="020B0502040204020203" pitchFamily="34" charset="0"/>
              </a:rPr>
              <a:t>memiliki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variasi</a:t>
            </a:r>
            <a:r>
              <a:rPr lang="en-US" sz="2000" dirty="0">
                <a:latin typeface="Bahnschrift SemiLight Condensed" panose="020B0502040204020203" pitchFamily="34" charset="0"/>
              </a:rPr>
              <a:t> </a:t>
            </a:r>
            <a:r>
              <a:rPr lang="en-US" sz="2000" dirty="0" err="1">
                <a:latin typeface="Bahnschrift SemiLight Condensed" panose="020B0502040204020203" pitchFamily="34" charset="0"/>
              </a:rPr>
              <a:t>frekuensi</a:t>
            </a:r>
            <a:r>
              <a:rPr lang="en-US" sz="2000" dirty="0">
                <a:latin typeface="Bahnschrift SemiLight Condensed" panose="020B0502040204020203" pitchFamily="34" charset="0"/>
              </a:rPr>
              <a:t> (wavelength) dan </a:t>
            </a:r>
            <a:r>
              <a:rPr lang="en-US" sz="2000" dirty="0" err="1">
                <a:latin typeface="Bahnschrift SemiLight Condensed" panose="020B0502040204020203" pitchFamily="34" charset="0"/>
              </a:rPr>
              <a:t>amplitudo</a:t>
            </a:r>
            <a:r>
              <a:rPr lang="en-US" sz="2000" dirty="0">
                <a:latin typeface="Bahnschrift SemiLight Condensed" panose="020B0502040204020203" pitchFamily="34" charset="0"/>
              </a:rPr>
              <a:t> (height)</a:t>
            </a:r>
            <a:endParaRPr lang="en-US" sz="2000" i="1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7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63D8924-607A-4F54-BBBB-42A2CAA564F2}"/>
              </a:ext>
            </a:extLst>
          </p:cNvPr>
          <p:cNvSpPr/>
          <p:nvPr/>
        </p:nvSpPr>
        <p:spPr>
          <a:xfrm flipV="1">
            <a:off x="-37708" y="9427"/>
            <a:ext cx="4883085" cy="493728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DCE45-B793-4EC2-BD4F-B189FB23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8" y="134216"/>
            <a:ext cx="10207171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Ocean Waves Classification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0816A2-3852-4C0C-A23D-1F1A67AA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1408" cy="1877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4584DC-016B-48B5-B3AA-AC2CF0C9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153" y="1802779"/>
            <a:ext cx="7224841" cy="41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3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1543</Words>
  <Application>Microsoft Office PowerPoint</Application>
  <PresentationFormat>Widescreen</PresentationFormat>
  <Paragraphs>237</Paragraphs>
  <Slides>42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Agency FB</vt:lpstr>
      <vt:lpstr>Arial</vt:lpstr>
      <vt:lpstr>Bahnschrift Condensed</vt:lpstr>
      <vt:lpstr>Bahnschrift SemiBold Condensed</vt:lpstr>
      <vt:lpstr>Bahnschrift SemiCondensed</vt:lpstr>
      <vt:lpstr>Bahnschrift SemiLight Condensed</vt:lpstr>
      <vt:lpstr>Calibri</vt:lpstr>
      <vt:lpstr>Calibri Light</vt:lpstr>
      <vt:lpstr>Cambria Math</vt:lpstr>
      <vt:lpstr>Helvetica</vt:lpstr>
      <vt:lpstr>Office Theme</vt:lpstr>
      <vt:lpstr>Bangunan Lepas Pantai</vt:lpstr>
      <vt:lpstr>Wave</vt:lpstr>
      <vt:lpstr>Wave</vt:lpstr>
      <vt:lpstr>Wave Parameter</vt:lpstr>
      <vt:lpstr>Type of Wave Motion</vt:lpstr>
      <vt:lpstr>Type of Wave Motion</vt:lpstr>
      <vt:lpstr>Description of Wave Parameter</vt:lpstr>
      <vt:lpstr>Ocean Waves: Regular VS Irregular</vt:lpstr>
      <vt:lpstr>Ocean Waves Classification</vt:lpstr>
      <vt:lpstr>Description of Wave Types</vt:lpstr>
      <vt:lpstr>Wind Wave Generation</vt:lpstr>
      <vt:lpstr>Wind Wave Generation</vt:lpstr>
      <vt:lpstr>Wind Wave Generation</vt:lpstr>
      <vt:lpstr>Waves: Time Domain Analysis</vt:lpstr>
      <vt:lpstr>Waves: Time Domain Analysis</vt:lpstr>
      <vt:lpstr>Waves: Time Domain Analysis</vt:lpstr>
      <vt:lpstr>Bangunan Lepas Pantai</vt:lpstr>
      <vt:lpstr>Description</vt:lpstr>
      <vt:lpstr>Description</vt:lpstr>
      <vt:lpstr>Basic Assumption</vt:lpstr>
      <vt:lpstr>Calculation (summary)</vt:lpstr>
      <vt:lpstr>Wave classification</vt:lpstr>
      <vt:lpstr>Wave classification</vt:lpstr>
      <vt:lpstr>Wave kinematic</vt:lpstr>
      <vt:lpstr>Wave kinematic</vt:lpstr>
      <vt:lpstr>Calculation</vt:lpstr>
      <vt:lpstr>Contoh soal</vt:lpstr>
      <vt:lpstr>Bangunan Lepas Pantai</vt:lpstr>
      <vt:lpstr>Offshore Structure</vt:lpstr>
      <vt:lpstr>Faktor Beban Lingkungan</vt:lpstr>
      <vt:lpstr>Jenis Bangunan-System</vt:lpstr>
      <vt:lpstr>Fixed Jacket Leg Offshore</vt:lpstr>
      <vt:lpstr>Fixed Jacket Leg Offshore (Component)</vt:lpstr>
      <vt:lpstr>Fixed Jacket Leg Offshore (Component)</vt:lpstr>
      <vt:lpstr>Jack Up Rig</vt:lpstr>
      <vt:lpstr>Bangunan Lepas Pantai</vt:lpstr>
      <vt:lpstr>Tension Leg Platform </vt:lpstr>
      <vt:lpstr>Single Point Mooring</vt:lpstr>
      <vt:lpstr>Floating Production System</vt:lpstr>
      <vt:lpstr>Spar Platform</vt:lpstr>
      <vt:lpstr>Floating Production Storage and Offloading Unit</vt:lpstr>
      <vt:lpstr>Mooring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Bff 4282</dc:creator>
  <cp:lastModifiedBy>Lu rsios</cp:lastModifiedBy>
  <cp:revision>138</cp:revision>
  <dcterms:created xsi:type="dcterms:W3CDTF">2020-09-29T04:14:36Z</dcterms:created>
  <dcterms:modified xsi:type="dcterms:W3CDTF">2021-09-27T07:30:48Z</dcterms:modified>
</cp:coreProperties>
</file>